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404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3744"/>
            <a:ext cx="12192000" cy="67310"/>
          </a:xfrm>
          <a:custGeom>
            <a:avLst/>
            <a:gdLst/>
            <a:ahLst/>
            <a:cxnLst/>
            <a:rect l="l" t="t" r="r" b="b"/>
            <a:pathLst>
              <a:path w="12192000" h="67310">
                <a:moveTo>
                  <a:pt x="12192000" y="0"/>
                </a:moveTo>
                <a:lnTo>
                  <a:pt x="0" y="0"/>
                </a:lnTo>
                <a:lnTo>
                  <a:pt x="0" y="67055"/>
                </a:lnTo>
                <a:lnTo>
                  <a:pt x="12192000" y="67055"/>
                </a:lnTo>
                <a:lnTo>
                  <a:pt x="12192000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93291" y="1737359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0725" y="274065"/>
            <a:ext cx="11167110" cy="1506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406" y="2103247"/>
            <a:ext cx="10159187" cy="3773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207008" y="4724400"/>
            <a:ext cx="9875520" cy="0"/>
          </a:xfrm>
          <a:custGeom>
            <a:avLst/>
            <a:gdLst/>
            <a:ahLst/>
            <a:cxnLst/>
            <a:rect l="l" t="t" r="r" b="b"/>
            <a:pathLst>
              <a:path w="9875520">
                <a:moveTo>
                  <a:pt x="0" y="0"/>
                </a:moveTo>
                <a:lnTo>
                  <a:pt x="987552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09266" y="1084274"/>
            <a:ext cx="6895465" cy="2982227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 marR="5080" algn="ctr">
              <a:lnSpc>
                <a:spcPct val="85000"/>
              </a:lnSpc>
              <a:spcBef>
                <a:spcPts val="815"/>
              </a:spcBef>
            </a:pPr>
            <a:r>
              <a:rPr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sz="4400" b="1" u="sng" spc="-17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spc="-3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основных</a:t>
            </a:r>
            <a:r>
              <a:rPr sz="4400" b="1" u="sng" spc="-16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вопросов</a:t>
            </a:r>
            <a:r>
              <a:rPr sz="4400" b="1" u="sng" spc="-18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sz="4400" b="1" u="sng" spc="-16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spc="-3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ответов </a:t>
            </a:r>
            <a:r>
              <a:rPr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sz="4400" b="1" u="sng" spc="-1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spc="-3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Единой</a:t>
            </a:r>
            <a:r>
              <a:rPr sz="4400" b="1" u="sng" spc="-14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spc="-9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методике</a:t>
            </a:r>
            <a:r>
              <a:rPr sz="4400" b="1" u="sng" spc="-15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spc="-1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 </a:t>
            </a:r>
            <a:r>
              <a:rPr sz="4400" b="1" u="sng" spc="-8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психологического</a:t>
            </a:r>
            <a:r>
              <a:rPr sz="4400" b="1" u="sng" spc="-13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spc="-1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тестирования (ЕМ</a:t>
            </a:r>
            <a:r>
              <a:rPr sz="4400" b="1" u="sng" spc="-225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400" b="1" u="sng" spc="-2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СПТ)</a:t>
            </a:r>
            <a:endParaRPr sz="4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87776" y="5642559"/>
            <a:ext cx="7083425" cy="62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</a:t>
            </a:r>
            <a:r>
              <a:rPr sz="1400" i="1" spc="3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м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а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90" dirty="0">
                <a:latin typeface="Times New Roman"/>
                <a:cs typeface="Times New Roman"/>
              </a:rPr>
              <a:t>те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spc="140" dirty="0">
                <a:latin typeface="Times New Roman"/>
                <a:cs typeface="Times New Roman"/>
              </a:rPr>
              <a:t>риал</a:t>
            </a:r>
            <a:r>
              <a:rPr sz="1400" i="1" spc="-135" dirty="0">
                <a:latin typeface="Times New Roman"/>
                <a:cs typeface="Times New Roman"/>
              </a:rPr>
              <a:t> </a:t>
            </a:r>
            <a:r>
              <a:rPr sz="1400" i="1" spc="95" dirty="0">
                <a:latin typeface="Times New Roman"/>
                <a:cs typeface="Times New Roman"/>
              </a:rPr>
              <a:t>ам</a:t>
            </a:r>
            <a:r>
              <a:rPr sz="1400" i="1" spc="38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-1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,</a:t>
            </a:r>
            <a:r>
              <a:rPr sz="1400" i="1" spc="37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д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ц</a:t>
            </a:r>
            <a:r>
              <a:rPr sz="1400" i="1" spc="-10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е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т</a:t>
            </a:r>
            <a:r>
              <a:rPr sz="1400" i="1" spc="-1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а</a:t>
            </a:r>
            <a:r>
              <a:rPr sz="1400" i="1" spc="380" dirty="0">
                <a:latin typeface="Times New Roman"/>
                <a:cs typeface="Times New Roman"/>
              </a:rPr>
              <a:t> </a:t>
            </a:r>
            <a:r>
              <a:rPr sz="1400" i="1" spc="105" dirty="0">
                <a:latin typeface="Times New Roman"/>
                <a:cs typeface="Times New Roman"/>
              </a:rPr>
              <a:t>Жур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а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в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л</a:t>
            </a:r>
            <a:r>
              <a:rPr sz="1400" i="1" spc="-114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е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90" dirty="0">
                <a:latin typeface="Times New Roman"/>
                <a:cs typeface="Times New Roman"/>
              </a:rPr>
              <a:t>ва</a:t>
            </a:r>
            <a:r>
              <a:rPr sz="1400" i="1" spc="3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Д</a:t>
            </a:r>
            <a:r>
              <a:rPr sz="1400" i="1" spc="-1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-1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-1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,</a:t>
            </a:r>
            <a:r>
              <a:rPr sz="1400" i="1" spc="39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е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ц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125" dirty="0">
                <a:latin typeface="Times New Roman"/>
                <a:cs typeface="Times New Roman"/>
              </a:rPr>
              <a:t>иал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spc="90" dirty="0">
                <a:latin typeface="Times New Roman"/>
                <a:cs typeface="Times New Roman"/>
              </a:rPr>
              <a:t>ис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т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а</a:t>
            </a:r>
            <a:r>
              <a:rPr sz="1400" i="1" spc="36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Ф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Г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Б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spc="70" dirty="0">
                <a:latin typeface="Times New Roman"/>
                <a:cs typeface="Times New Roman"/>
              </a:rPr>
              <a:t>НУ</a:t>
            </a:r>
            <a:endParaRPr sz="14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1395"/>
              </a:spcBef>
            </a:pPr>
            <a:r>
              <a:rPr sz="1400" i="1" dirty="0">
                <a:latin typeface="Times New Roman"/>
                <a:cs typeface="Times New Roman"/>
              </a:rPr>
              <a:t>«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90" dirty="0">
                <a:latin typeface="Times New Roman"/>
                <a:cs typeface="Times New Roman"/>
              </a:rPr>
              <a:t>Це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spc="95" dirty="0">
                <a:latin typeface="Times New Roman"/>
                <a:cs typeface="Times New Roman"/>
              </a:rPr>
              <a:t>тр</a:t>
            </a:r>
            <a:r>
              <a:rPr sz="1400" i="1" spc="39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з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а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90" dirty="0">
                <a:latin typeface="Times New Roman"/>
                <a:cs typeface="Times New Roman"/>
              </a:rPr>
              <a:t>щи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spc="95" dirty="0">
                <a:latin typeface="Times New Roman"/>
                <a:cs typeface="Times New Roman"/>
              </a:rPr>
              <a:t>ты</a:t>
            </a:r>
            <a:r>
              <a:rPr sz="1400" i="1" spc="3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а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3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3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90" dirty="0">
                <a:latin typeface="Times New Roman"/>
                <a:cs typeface="Times New Roman"/>
              </a:rPr>
              <a:t>те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105" dirty="0">
                <a:latin typeface="Times New Roman"/>
                <a:cs typeface="Times New Roman"/>
              </a:rPr>
              <a:t>есо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37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д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spc="114" dirty="0">
                <a:latin typeface="Times New Roman"/>
                <a:cs typeface="Times New Roman"/>
              </a:rPr>
              <a:t>ете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й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»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-50" dirty="0">
                <a:latin typeface="Times New Roman"/>
                <a:cs typeface="Times New Roman"/>
              </a:rPr>
              <a:t>)</a:t>
            </a:r>
            <a:endParaRPr sz="1400" dirty="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67900" y="326136"/>
            <a:ext cx="1838323" cy="299770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0432" y="534669"/>
            <a:ext cx="8373745" cy="115316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160145" marR="5080" indent="-1148080">
              <a:lnSpc>
                <a:spcPts val="4079"/>
              </a:lnSpc>
              <a:spcBef>
                <a:spcPts val="830"/>
              </a:spcBef>
            </a:pPr>
            <a:r>
              <a:rPr sz="4000" dirty="0"/>
              <a:t>9.</a:t>
            </a:r>
            <a:r>
              <a:rPr sz="4000" spc="-155" dirty="0"/>
              <a:t> </a:t>
            </a:r>
            <a:r>
              <a:rPr sz="4000" spc="-35" dirty="0"/>
              <a:t>Важно</a:t>
            </a:r>
            <a:r>
              <a:rPr sz="4000" spc="-160" dirty="0"/>
              <a:t> </a:t>
            </a:r>
            <a:r>
              <a:rPr sz="4000" dirty="0"/>
              <a:t>ли</a:t>
            </a:r>
            <a:r>
              <a:rPr sz="4000" spc="-145" dirty="0"/>
              <a:t> </a:t>
            </a:r>
            <a:r>
              <a:rPr sz="4000" dirty="0"/>
              <a:t>в</a:t>
            </a:r>
            <a:r>
              <a:rPr sz="4000" spc="-155" dirty="0"/>
              <a:t> </a:t>
            </a:r>
            <a:r>
              <a:rPr sz="4000" spc="-50" dirty="0"/>
              <a:t>каких</a:t>
            </a:r>
            <a:r>
              <a:rPr sz="4000" spc="-175" dirty="0"/>
              <a:t> </a:t>
            </a:r>
            <a:r>
              <a:rPr sz="4000" spc="-50" dirty="0"/>
              <a:t>условиях</a:t>
            </a:r>
            <a:r>
              <a:rPr sz="4000" spc="-160" dirty="0"/>
              <a:t> </a:t>
            </a:r>
            <a:r>
              <a:rPr sz="4000" dirty="0"/>
              <a:t>и</a:t>
            </a:r>
            <a:r>
              <a:rPr sz="4000" spc="-155" dirty="0"/>
              <a:t> </a:t>
            </a:r>
            <a:r>
              <a:rPr sz="4000" dirty="0"/>
              <a:t>в</a:t>
            </a:r>
            <a:r>
              <a:rPr sz="4000" spc="-160" dirty="0"/>
              <a:t> </a:t>
            </a:r>
            <a:r>
              <a:rPr sz="4000" spc="-50" dirty="0"/>
              <a:t>каком состоянии</a:t>
            </a:r>
            <a:r>
              <a:rPr sz="4000" spc="-155" dirty="0"/>
              <a:t> </a:t>
            </a:r>
            <a:r>
              <a:rPr sz="4000" spc="-55" dirty="0"/>
              <a:t>заполняется</a:t>
            </a:r>
            <a:r>
              <a:rPr sz="4000" spc="-160" dirty="0"/>
              <a:t> </a:t>
            </a:r>
            <a:r>
              <a:rPr sz="4000" spc="-10" dirty="0"/>
              <a:t>тест?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317872" y="2141575"/>
            <a:ext cx="7418705" cy="2932430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60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Да,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эти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обстоятельства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существенно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влияют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теста!</a:t>
            </a:r>
            <a:endParaRPr sz="2000">
              <a:latin typeface="Times New Roman"/>
              <a:cs typeface="Times New Roman"/>
            </a:endParaRPr>
          </a:p>
          <a:p>
            <a:pPr marL="238125" marR="233045" algn="ctr">
              <a:lnSpc>
                <a:spcPts val="2160"/>
              </a:lnSpc>
              <a:spcBef>
                <a:spcPts val="1440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Для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любого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человека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естественно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испытывать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напряженность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в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подобных</a:t>
            </a:r>
            <a:r>
              <a:rPr sz="20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ситуациях.</a:t>
            </a:r>
            <a:endParaRPr sz="2000">
              <a:latin typeface="Times New Roman"/>
              <a:cs typeface="Times New Roman"/>
            </a:endParaRPr>
          </a:p>
          <a:p>
            <a:pPr marL="12700" marR="5080" algn="ctr">
              <a:lnSpc>
                <a:spcPct val="90000"/>
              </a:lnSpc>
              <a:spcBef>
                <a:spcPts val="1360"/>
              </a:spcBef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Обучающийся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должен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быть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подготовлен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процедуре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тестирования: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перед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проведением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СПТ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необходимо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разъяснить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цель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процедуру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тестирования,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настроить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работу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замотивировать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отвечать откровенно.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160"/>
              </a:spcBef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Тестирование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должно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проводиться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комфортных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условиях.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156" y="2771423"/>
            <a:ext cx="2943412" cy="22032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1424" rIns="0" bIns="0" rtlCol="0">
            <a:spAutoFit/>
          </a:bodyPr>
          <a:lstStyle/>
          <a:p>
            <a:pPr marL="3517900" marR="5080" indent="-1647825">
              <a:lnSpc>
                <a:spcPts val="3670"/>
              </a:lnSpc>
              <a:spcBef>
                <a:spcPts val="760"/>
              </a:spcBef>
            </a:pPr>
            <a:r>
              <a:rPr sz="3600" dirty="0"/>
              <a:t>10.</a:t>
            </a:r>
            <a:r>
              <a:rPr sz="3600" spc="-180" dirty="0"/>
              <a:t> </a:t>
            </a:r>
            <a:r>
              <a:rPr sz="3600" dirty="0"/>
              <a:t>В</a:t>
            </a:r>
            <a:r>
              <a:rPr sz="3600" spc="-150" dirty="0"/>
              <a:t> </a:t>
            </a:r>
            <a:r>
              <a:rPr sz="3600" spc="-10" dirty="0"/>
              <a:t>чем</a:t>
            </a:r>
            <a:r>
              <a:rPr sz="3600" spc="-165" dirty="0"/>
              <a:t> </a:t>
            </a:r>
            <a:r>
              <a:rPr sz="3600" spc="-65" dirty="0"/>
              <a:t>заключается</a:t>
            </a:r>
            <a:r>
              <a:rPr sz="3600" spc="-160" dirty="0"/>
              <a:t> </a:t>
            </a:r>
            <a:r>
              <a:rPr sz="3600" spc="-45" dirty="0"/>
              <a:t>конфиденциальность </a:t>
            </a:r>
            <a:r>
              <a:rPr sz="3600" spc="-55" dirty="0"/>
              <a:t>проведения</a:t>
            </a:r>
            <a:r>
              <a:rPr sz="3600" spc="-150" dirty="0"/>
              <a:t> </a:t>
            </a:r>
            <a:r>
              <a:rPr sz="3600" spc="-10" dirty="0"/>
              <a:t>тестирования?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76478" y="2141575"/>
            <a:ext cx="11080115" cy="3385185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275590" indent="-262890">
              <a:lnSpc>
                <a:spcPct val="100000"/>
              </a:lnSpc>
              <a:spcBef>
                <a:spcPts val="1260"/>
              </a:spcBef>
              <a:buClr>
                <a:srgbClr val="E38312"/>
              </a:buClr>
              <a:buFont typeface="Wingdings"/>
              <a:buChar char=""/>
              <a:tabLst>
                <a:tab pos="27559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Все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тестирования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строго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конфиденциальны!</a:t>
            </a:r>
            <a:endParaRPr sz="2000">
              <a:latin typeface="Times New Roman"/>
              <a:cs typeface="Times New Roman"/>
            </a:endParaRPr>
          </a:p>
          <a:p>
            <a:pPr marL="275590" indent="-262890">
              <a:lnSpc>
                <a:spcPct val="100000"/>
              </a:lnSpc>
              <a:spcBef>
                <a:spcPts val="1165"/>
              </a:spcBef>
              <a:buClr>
                <a:srgbClr val="E38312"/>
              </a:buClr>
              <a:buFont typeface="Wingdings"/>
              <a:buChar char=""/>
              <a:tabLst>
                <a:tab pos="27559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организации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должно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быть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положение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конфиденциальной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информации.</a:t>
            </a:r>
            <a:endParaRPr sz="2000">
              <a:latin typeface="Times New Roman"/>
              <a:cs typeface="Times New Roman"/>
            </a:endParaRPr>
          </a:p>
          <a:p>
            <a:pPr marL="275590" indent="-262890">
              <a:lnSpc>
                <a:spcPts val="2280"/>
              </a:lnSpc>
              <a:spcBef>
                <a:spcPts val="1155"/>
              </a:spcBef>
              <a:buClr>
                <a:srgbClr val="E38312"/>
              </a:buClr>
              <a:buFont typeface="Wingdings"/>
              <a:buChar char=""/>
              <a:tabLst>
                <a:tab pos="275590" algn="l"/>
              </a:tabLst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Каждому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обучающемуся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присваивается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индивидуальный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код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участника,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который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делает</a:t>
            </a:r>
            <a:endParaRPr sz="2000">
              <a:latin typeface="Times New Roman"/>
              <a:cs typeface="Times New Roman"/>
            </a:endParaRPr>
          </a:p>
          <a:p>
            <a:pPr marL="103505">
              <a:lnSpc>
                <a:spcPts val="2280"/>
              </a:lnSpc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невозможным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персонификацию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данных.</a:t>
            </a:r>
            <a:endParaRPr sz="2000">
              <a:latin typeface="Times New Roman"/>
              <a:cs typeface="Times New Roman"/>
            </a:endParaRPr>
          </a:p>
          <a:p>
            <a:pPr marL="275590" indent="-262890">
              <a:lnSpc>
                <a:spcPts val="2280"/>
              </a:lnSpc>
              <a:spcBef>
                <a:spcPts val="1165"/>
              </a:spcBef>
              <a:buClr>
                <a:srgbClr val="E38312"/>
              </a:buClr>
              <a:buFont typeface="Wingdings"/>
              <a:buChar char=""/>
              <a:tabLst>
                <a:tab pos="27559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Список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кодов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соответствующих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им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фамилий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хранится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образовательной</a:t>
            </a:r>
            <a:endParaRPr sz="2000">
              <a:latin typeface="Times New Roman"/>
              <a:cs typeface="Times New Roman"/>
            </a:endParaRPr>
          </a:p>
          <a:p>
            <a:pPr marL="103505" marR="75565">
              <a:lnSpc>
                <a:spcPts val="2160"/>
              </a:lnSpc>
              <a:spcBef>
                <a:spcPts val="150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организации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соответствии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Федеральным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законом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от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27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июля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2007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20" dirty="0">
                <a:solidFill>
                  <a:srgbClr val="404040"/>
                </a:solidFill>
                <a:latin typeface="Times New Roman"/>
                <a:cs typeface="Times New Roman"/>
              </a:rPr>
              <a:t>г.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№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152-ФЗ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«О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персональных данных».</a:t>
            </a:r>
            <a:endParaRPr sz="2000">
              <a:latin typeface="Times New Roman"/>
              <a:cs typeface="Times New Roman"/>
            </a:endParaRPr>
          </a:p>
          <a:p>
            <a:pPr marL="275590" indent="-262890">
              <a:lnSpc>
                <a:spcPts val="2280"/>
              </a:lnSpc>
              <a:spcBef>
                <a:spcPts val="1135"/>
              </a:spcBef>
              <a:buClr>
                <a:srgbClr val="E38312"/>
              </a:buClr>
              <a:buFont typeface="Wingdings"/>
              <a:buChar char=""/>
              <a:tabLst>
                <a:tab pos="27559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Персональные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могут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быть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доступны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только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трем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лицам: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родителю,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ребенку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педагогу-</a:t>
            </a:r>
            <a:endParaRPr sz="2000">
              <a:latin typeface="Times New Roman"/>
              <a:cs typeface="Times New Roman"/>
            </a:endParaRPr>
          </a:p>
          <a:p>
            <a:pPr marL="103505">
              <a:lnSpc>
                <a:spcPts val="2280"/>
              </a:lnSpc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психологу.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339339" cy="22951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8136" y="534669"/>
            <a:ext cx="8537575" cy="115316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2393315" marR="5080" indent="-2381250">
              <a:lnSpc>
                <a:spcPts val="4079"/>
              </a:lnSpc>
              <a:spcBef>
                <a:spcPts val="830"/>
              </a:spcBef>
            </a:pPr>
            <a:r>
              <a:rPr sz="4000" spc="-85" dirty="0"/>
              <a:t>11.</a:t>
            </a:r>
            <a:r>
              <a:rPr sz="4000" spc="-165" dirty="0"/>
              <a:t> </a:t>
            </a:r>
            <a:r>
              <a:rPr sz="4000" dirty="0"/>
              <a:t>На</a:t>
            </a:r>
            <a:r>
              <a:rPr sz="4000" spc="-215" dirty="0"/>
              <a:t> </a:t>
            </a:r>
            <a:r>
              <a:rPr sz="4000" spc="-40" dirty="0"/>
              <a:t>основании</a:t>
            </a:r>
            <a:r>
              <a:rPr sz="4000" spc="-190" dirty="0"/>
              <a:t> </a:t>
            </a:r>
            <a:r>
              <a:rPr sz="4000" spc="-60" dirty="0"/>
              <a:t>чего</a:t>
            </a:r>
            <a:r>
              <a:rPr sz="4000" spc="-185" dirty="0"/>
              <a:t> </a:t>
            </a:r>
            <a:r>
              <a:rPr sz="4000" spc="-50" dirty="0"/>
              <a:t>делаются</a:t>
            </a:r>
            <a:r>
              <a:rPr sz="4000" spc="-180" dirty="0"/>
              <a:t> </a:t>
            </a:r>
            <a:r>
              <a:rPr sz="4000" spc="-10" dirty="0"/>
              <a:t>выводы </a:t>
            </a:r>
            <a:r>
              <a:rPr sz="4000" dirty="0"/>
              <a:t>в</a:t>
            </a:r>
            <a:r>
              <a:rPr sz="4000" spc="-175" dirty="0"/>
              <a:t> </a:t>
            </a:r>
            <a:r>
              <a:rPr sz="4000" spc="-90" dirty="0"/>
              <a:t>методике</a:t>
            </a:r>
            <a:r>
              <a:rPr sz="4000" spc="-160" dirty="0"/>
              <a:t> </a:t>
            </a:r>
            <a:r>
              <a:rPr sz="4000" dirty="0"/>
              <a:t>СПТ</a:t>
            </a:r>
            <a:r>
              <a:rPr sz="4000" spc="-160" dirty="0"/>
              <a:t> </a:t>
            </a:r>
            <a:r>
              <a:rPr sz="4000" spc="-50" dirty="0"/>
              <a:t>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14475" y="1730705"/>
            <a:ext cx="9784080" cy="1881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280"/>
              </a:lnSpc>
              <a:spcBef>
                <a:spcPts val="105"/>
              </a:spcBef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основана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представлении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непрерывности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единовременности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совместного</a:t>
            </a:r>
            <a:endParaRPr sz="2000">
              <a:latin typeface="Times New Roman"/>
              <a:cs typeface="Times New Roman"/>
            </a:endParaRPr>
          </a:p>
          <a:p>
            <a:pPr marR="11430" algn="ctr">
              <a:lnSpc>
                <a:spcPts val="2280"/>
              </a:lnSpc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воздействия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ребенка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«факторов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риска»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«факторов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защиты».</a:t>
            </a:r>
            <a:endParaRPr sz="2000">
              <a:latin typeface="Times New Roman"/>
              <a:cs typeface="Times New Roman"/>
            </a:endParaRPr>
          </a:p>
          <a:p>
            <a:pPr marL="52069" marR="60960" algn="ctr">
              <a:lnSpc>
                <a:spcPts val="2160"/>
              </a:lnSpc>
              <a:spcBef>
                <a:spcPts val="1435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Если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«факторы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риска»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начинают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преобладать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над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«факторами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защиты»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–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обучающемуся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необходимо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оказать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психолого-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педагогическую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помощь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социальную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поддержку,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чтобы предотвратить</a:t>
            </a:r>
            <a:r>
              <a:rPr sz="2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таким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образом</a:t>
            </a:r>
            <a:r>
              <a:rPr sz="2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вовлечение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негативные проявления,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том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числе</a:t>
            </a:r>
            <a:endParaRPr sz="2000">
              <a:latin typeface="Times New Roman"/>
              <a:cs typeface="Times New Roman"/>
            </a:endParaRPr>
          </a:p>
          <a:p>
            <a:pPr marR="7620" algn="ctr">
              <a:lnSpc>
                <a:spcPts val="2130"/>
              </a:lnSpc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наркопотребление.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8300" y="3675885"/>
            <a:ext cx="9144000" cy="318211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0828" rIns="0" bIns="0" rtlCol="0">
            <a:spAutoFit/>
          </a:bodyPr>
          <a:lstStyle/>
          <a:p>
            <a:pPr marL="152781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12.</a:t>
            </a:r>
            <a:r>
              <a:rPr sz="4000" spc="-220" dirty="0"/>
              <a:t> </a:t>
            </a:r>
            <a:r>
              <a:rPr sz="4000" spc="-40" dirty="0"/>
              <a:t>Что</a:t>
            </a:r>
            <a:r>
              <a:rPr sz="4000" spc="-175" dirty="0"/>
              <a:t> </a:t>
            </a:r>
            <a:r>
              <a:rPr sz="4000" spc="-65" dirty="0"/>
              <a:t>такое</a:t>
            </a:r>
            <a:r>
              <a:rPr sz="4000" spc="-185" dirty="0"/>
              <a:t> </a:t>
            </a:r>
            <a:r>
              <a:rPr sz="4000" spc="-65" dirty="0"/>
              <a:t>«факторы</a:t>
            </a:r>
            <a:r>
              <a:rPr sz="4000" spc="-185" dirty="0"/>
              <a:t> </a:t>
            </a:r>
            <a:r>
              <a:rPr sz="4000" spc="-10" dirty="0"/>
              <a:t>риска»?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757170" marR="5080" indent="-2621915">
              <a:lnSpc>
                <a:spcPts val="2160"/>
              </a:lnSpc>
              <a:spcBef>
                <a:spcPts val="375"/>
              </a:spcBef>
            </a:pPr>
            <a:r>
              <a:rPr b="1" dirty="0">
                <a:latin typeface="Times New Roman"/>
                <a:cs typeface="Times New Roman"/>
              </a:rPr>
              <a:t>«Факторы</a:t>
            </a:r>
            <a:r>
              <a:rPr b="1" spc="-7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риска»</a:t>
            </a:r>
            <a:r>
              <a:rPr b="1" spc="-50" dirty="0">
                <a:latin typeface="Times New Roman"/>
                <a:cs typeface="Times New Roman"/>
              </a:rPr>
              <a:t> </a:t>
            </a:r>
            <a:r>
              <a:rPr dirty="0"/>
              <a:t>–</a:t>
            </a:r>
            <a:r>
              <a:rPr spc="-55" dirty="0"/>
              <a:t> </a:t>
            </a:r>
            <a:r>
              <a:rPr spc="-10" dirty="0"/>
              <a:t>социально-психологические</a:t>
            </a:r>
            <a:r>
              <a:rPr spc="-35" dirty="0"/>
              <a:t> </a:t>
            </a:r>
            <a:r>
              <a:rPr dirty="0"/>
              <a:t>условия,</a:t>
            </a:r>
            <a:r>
              <a:rPr spc="-45" dirty="0"/>
              <a:t> </a:t>
            </a:r>
            <a:r>
              <a:rPr dirty="0"/>
              <a:t>повышающие</a:t>
            </a:r>
            <a:r>
              <a:rPr spc="-60" dirty="0"/>
              <a:t> </a:t>
            </a:r>
            <a:r>
              <a:rPr dirty="0"/>
              <a:t>угрозу</a:t>
            </a:r>
            <a:r>
              <a:rPr spc="-65" dirty="0"/>
              <a:t> </a:t>
            </a:r>
            <a:r>
              <a:rPr spc="-10" dirty="0"/>
              <a:t>вовлечения </a:t>
            </a:r>
            <a:r>
              <a:rPr dirty="0"/>
              <a:t>в</a:t>
            </a:r>
            <a:r>
              <a:rPr spc="-35" dirty="0"/>
              <a:t> </a:t>
            </a:r>
            <a:r>
              <a:rPr dirty="0"/>
              <a:t>зависимое</a:t>
            </a:r>
            <a:r>
              <a:rPr spc="-40" dirty="0"/>
              <a:t> </a:t>
            </a:r>
            <a:r>
              <a:rPr dirty="0"/>
              <a:t>поведение</a:t>
            </a:r>
            <a:r>
              <a:rPr spc="-30" dirty="0"/>
              <a:t> </a:t>
            </a:r>
            <a:r>
              <a:rPr spc="-10" dirty="0"/>
              <a:t>(наркопотребление):</a:t>
            </a:r>
          </a:p>
          <a:p>
            <a:pPr marL="123189">
              <a:lnSpc>
                <a:spcPct val="100000"/>
              </a:lnSpc>
            </a:pPr>
            <a:endParaRPr spc="-10" dirty="0"/>
          </a:p>
          <a:p>
            <a:pPr marL="123189">
              <a:lnSpc>
                <a:spcPct val="100000"/>
              </a:lnSpc>
              <a:spcBef>
                <a:spcPts val="305"/>
              </a:spcBef>
            </a:pPr>
            <a:endParaRPr spc="-10" dirty="0"/>
          </a:p>
          <a:p>
            <a:pPr marL="2131695" indent="-243204">
              <a:lnSpc>
                <a:spcPct val="100000"/>
              </a:lnSpc>
              <a:spcBef>
                <a:spcPts val="5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2132330" algn="l"/>
              </a:tabLst>
            </a:pPr>
            <a:r>
              <a:rPr sz="2400" spc="-10" dirty="0"/>
              <a:t>Подверженность</a:t>
            </a:r>
            <a:r>
              <a:rPr sz="2400" spc="-60" dirty="0"/>
              <a:t> </a:t>
            </a:r>
            <a:r>
              <a:rPr sz="2400" spc="-10" dirty="0"/>
              <a:t>негативному</a:t>
            </a:r>
            <a:r>
              <a:rPr sz="2400" spc="-65" dirty="0"/>
              <a:t> </a:t>
            </a:r>
            <a:r>
              <a:rPr sz="2400" dirty="0"/>
              <a:t>влиянию</a:t>
            </a:r>
            <a:r>
              <a:rPr sz="2400" spc="-80" dirty="0"/>
              <a:t> </a:t>
            </a:r>
            <a:r>
              <a:rPr sz="2400" spc="-10" dirty="0"/>
              <a:t>группы;</a:t>
            </a:r>
            <a:endParaRPr sz="2400"/>
          </a:p>
          <a:p>
            <a:pPr marL="1343025" indent="-243204">
              <a:lnSpc>
                <a:spcPct val="100000"/>
              </a:lnSpc>
              <a:spcBef>
                <a:spcPts val="1405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1343660" algn="l"/>
              </a:tabLst>
            </a:pPr>
            <a:r>
              <a:rPr sz="2400" spc="-10" dirty="0"/>
              <a:t>Подверженность</a:t>
            </a:r>
            <a:r>
              <a:rPr sz="2400" spc="-75" dirty="0"/>
              <a:t> </a:t>
            </a:r>
            <a:r>
              <a:rPr sz="2400" dirty="0"/>
              <a:t>влиянию</a:t>
            </a:r>
            <a:r>
              <a:rPr sz="2400" spc="-75" dirty="0"/>
              <a:t> </a:t>
            </a:r>
            <a:r>
              <a:rPr sz="2400" dirty="0"/>
              <a:t>асоциальных</a:t>
            </a:r>
            <a:r>
              <a:rPr sz="2400" spc="-95" dirty="0"/>
              <a:t> </a:t>
            </a:r>
            <a:r>
              <a:rPr sz="2400" dirty="0"/>
              <a:t>установок</a:t>
            </a:r>
            <a:r>
              <a:rPr sz="2400" spc="-100" dirty="0"/>
              <a:t> </a:t>
            </a:r>
            <a:r>
              <a:rPr sz="2400" spc="-10" dirty="0"/>
              <a:t>социума;</a:t>
            </a:r>
            <a:endParaRPr sz="2400"/>
          </a:p>
          <a:p>
            <a:pPr marL="2697480" lvl="1" indent="-243204">
              <a:lnSpc>
                <a:spcPct val="100000"/>
              </a:lnSpc>
              <a:spcBef>
                <a:spcPts val="1405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2698115" algn="l"/>
              </a:tabLst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Склонность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рискованным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поступкам;</a:t>
            </a:r>
            <a:endParaRPr sz="2400">
              <a:latin typeface="Times New Roman"/>
              <a:cs typeface="Times New Roman"/>
            </a:endParaRPr>
          </a:p>
          <a:p>
            <a:pPr marL="1772285" indent="-243204">
              <a:lnSpc>
                <a:spcPct val="100000"/>
              </a:lnSpc>
              <a:spcBef>
                <a:spcPts val="1395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1772920" algn="l"/>
              </a:tabLst>
            </a:pPr>
            <a:r>
              <a:rPr sz="2400" dirty="0"/>
              <a:t>Склонность</a:t>
            </a:r>
            <a:r>
              <a:rPr sz="2400" spc="-50" dirty="0"/>
              <a:t> </a:t>
            </a:r>
            <a:r>
              <a:rPr sz="2400" dirty="0"/>
              <a:t>к</a:t>
            </a:r>
            <a:r>
              <a:rPr sz="2400" spc="-80" dirty="0"/>
              <a:t> </a:t>
            </a:r>
            <a:r>
              <a:rPr sz="2400" dirty="0"/>
              <a:t>совершению</a:t>
            </a:r>
            <a:r>
              <a:rPr sz="2400" spc="-65" dirty="0"/>
              <a:t> </a:t>
            </a:r>
            <a:r>
              <a:rPr sz="2400" spc="-10" dirty="0"/>
              <a:t>необдуманных</a:t>
            </a:r>
            <a:r>
              <a:rPr sz="2400" spc="-75" dirty="0"/>
              <a:t> </a:t>
            </a:r>
            <a:r>
              <a:rPr sz="2400" spc="-10" dirty="0"/>
              <a:t>поступков;</a:t>
            </a:r>
            <a:endParaRPr sz="2400"/>
          </a:p>
          <a:p>
            <a:pPr marL="2416810" lvl="1" indent="-243204">
              <a:lnSpc>
                <a:spcPct val="100000"/>
              </a:lnSpc>
              <a:spcBef>
                <a:spcPts val="1400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2417445" algn="l"/>
              </a:tabLst>
            </a:pP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Трудность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переживания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жизненных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неудач.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96043" y="0"/>
            <a:ext cx="2693670" cy="215874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3" y="0"/>
            <a:ext cx="3121152" cy="234086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3535" y="926033"/>
            <a:ext cx="86588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13.</a:t>
            </a:r>
            <a:r>
              <a:rPr spc="-235" dirty="0"/>
              <a:t> </a:t>
            </a:r>
            <a:r>
              <a:rPr spc="-10" dirty="0"/>
              <a:t>Что</a:t>
            </a:r>
            <a:r>
              <a:rPr spc="-225" dirty="0"/>
              <a:t> </a:t>
            </a:r>
            <a:r>
              <a:rPr spc="-50" dirty="0"/>
              <a:t>такое</a:t>
            </a:r>
            <a:r>
              <a:rPr spc="-240" dirty="0"/>
              <a:t> </a:t>
            </a:r>
            <a:r>
              <a:rPr spc="-55" dirty="0"/>
              <a:t>«факторы</a:t>
            </a:r>
            <a:r>
              <a:rPr spc="-245" dirty="0"/>
              <a:t> </a:t>
            </a:r>
            <a:r>
              <a:rPr spc="-10" dirty="0"/>
              <a:t>защиты»?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3528" y="2350388"/>
            <a:ext cx="10384790" cy="34124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ctr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«Факторы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защиты»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–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обстоятельства,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повышающие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социально-психологическую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устойчивость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воздействию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«факторов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риска».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130"/>
              </a:spcBef>
            </a:pP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000" b="1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оценивает</a:t>
            </a:r>
            <a:r>
              <a:rPr sz="2000" b="1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такие</a:t>
            </a: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параметры</a:t>
            </a:r>
            <a:r>
              <a:rPr sz="2000" b="1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как:</a:t>
            </a:r>
            <a:endParaRPr sz="2000">
              <a:latin typeface="Times New Roman"/>
              <a:cs typeface="Times New Roman"/>
            </a:endParaRPr>
          </a:p>
          <a:p>
            <a:pPr marL="1369695" indent="-243204">
              <a:lnSpc>
                <a:spcPct val="100000"/>
              </a:lnSpc>
              <a:spcBef>
                <a:spcPts val="1090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1369695" algn="l"/>
              </a:tabLst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Благополучие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взаимоотношений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социальным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окружением.</a:t>
            </a:r>
            <a:endParaRPr sz="2400">
              <a:latin typeface="Times New Roman"/>
              <a:cs typeface="Times New Roman"/>
            </a:endParaRPr>
          </a:p>
          <a:p>
            <a:pPr marL="1584325" lvl="1" indent="-243204">
              <a:lnSpc>
                <a:spcPct val="100000"/>
              </a:lnSpc>
              <a:spcBef>
                <a:spcPts val="1120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1584325" algn="l"/>
              </a:tabLst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Активность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жизненной</a:t>
            </a:r>
            <a:r>
              <a:rPr sz="24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позиции,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социальная</a:t>
            </a:r>
            <a:r>
              <a:rPr sz="24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активность.</a:t>
            </a:r>
            <a:endParaRPr sz="2400">
              <a:latin typeface="Times New Roman"/>
              <a:cs typeface="Times New Roman"/>
            </a:endParaRPr>
          </a:p>
          <a:p>
            <a:pPr marL="1697355" lvl="2" indent="-243204">
              <a:lnSpc>
                <a:spcPct val="100000"/>
              </a:lnSpc>
              <a:spcBef>
                <a:spcPts val="1115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1697355" algn="l"/>
              </a:tabLst>
            </a:pP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Умение</a:t>
            </a:r>
            <a:r>
              <a:rPr sz="24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говорить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«НЕТ»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сомнительным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предложениям.</a:t>
            </a:r>
            <a:endParaRPr sz="2400">
              <a:latin typeface="Times New Roman"/>
              <a:cs typeface="Times New Roman"/>
            </a:endParaRPr>
          </a:p>
          <a:p>
            <a:pPr marL="626110" indent="-243204">
              <a:lnSpc>
                <a:spcPts val="2735"/>
              </a:lnSpc>
              <a:spcBef>
                <a:spcPts val="1105"/>
              </a:spcBef>
              <a:buClr>
                <a:srgbClr val="E38312"/>
              </a:buClr>
              <a:buSzPct val="95833"/>
              <a:buFont typeface="Wingdings"/>
              <a:buChar char=""/>
              <a:tabLst>
                <a:tab pos="626110" algn="l"/>
              </a:tabLst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Психологическую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устойчивость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уверенность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своих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силах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трудных</a:t>
            </a:r>
            <a:endParaRPr sz="2400">
              <a:latin typeface="Times New Roman"/>
              <a:cs typeface="Times New Roman"/>
            </a:endParaRPr>
          </a:p>
          <a:p>
            <a:pPr marL="3757295">
              <a:lnSpc>
                <a:spcPts val="2735"/>
              </a:lnSpc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жизненных</a:t>
            </a:r>
            <a:r>
              <a:rPr sz="24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ситуациях.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0828" rIns="0" bIns="0" rtlCol="0">
            <a:spAutoFit/>
          </a:bodyPr>
          <a:lstStyle/>
          <a:p>
            <a:pPr marL="1015365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14.</a:t>
            </a:r>
            <a:r>
              <a:rPr sz="4000" spc="-190" dirty="0"/>
              <a:t> </a:t>
            </a:r>
            <a:r>
              <a:rPr sz="4000" spc="-105" dirty="0"/>
              <a:t>Какова</a:t>
            </a:r>
            <a:r>
              <a:rPr sz="4000" spc="-145" dirty="0"/>
              <a:t> </a:t>
            </a:r>
            <a:r>
              <a:rPr sz="4000" spc="-60" dirty="0"/>
              <a:t>периодичность</a:t>
            </a:r>
            <a:r>
              <a:rPr sz="4000" spc="-155" dirty="0"/>
              <a:t> </a:t>
            </a:r>
            <a:r>
              <a:rPr sz="4000" spc="-60" dirty="0"/>
              <a:t>проведения</a:t>
            </a:r>
            <a:r>
              <a:rPr sz="4000" spc="-165" dirty="0"/>
              <a:t> </a:t>
            </a:r>
            <a:r>
              <a:rPr sz="4000" spc="-20" dirty="0"/>
              <a:t>СПТ?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70584" y="2059635"/>
            <a:ext cx="1024953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Тестирование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проводится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регулярной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основе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1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раз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год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начиная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7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класса.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СПТ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280"/>
              </a:lnSpc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применяется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для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тестирования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лиц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подросткового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юношеского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возраста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старше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13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лет.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8688" y="2886455"/>
            <a:ext cx="5964936" cy="397154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6014" rIns="0" bIns="0" rtlCol="0">
            <a:spAutoFit/>
          </a:bodyPr>
          <a:lstStyle/>
          <a:p>
            <a:pPr marL="943610" marR="5080" indent="104775">
              <a:lnSpc>
                <a:spcPts val="4079"/>
              </a:lnSpc>
              <a:spcBef>
                <a:spcPts val="830"/>
              </a:spcBef>
            </a:pPr>
            <a:r>
              <a:rPr sz="4000" spc="-10" dirty="0"/>
              <a:t>15.</a:t>
            </a:r>
            <a:r>
              <a:rPr sz="4000" spc="-200" dirty="0"/>
              <a:t> </a:t>
            </a:r>
            <a:r>
              <a:rPr sz="4000" spc="-20" dirty="0"/>
              <a:t>Как</a:t>
            </a:r>
            <a:r>
              <a:rPr sz="4000" spc="-195" dirty="0"/>
              <a:t> </a:t>
            </a:r>
            <a:r>
              <a:rPr sz="4000" spc="-45" dirty="0"/>
              <a:t>быть,</a:t>
            </a:r>
            <a:r>
              <a:rPr sz="4000" spc="-185" dirty="0"/>
              <a:t> </a:t>
            </a:r>
            <a:r>
              <a:rPr sz="4000" dirty="0"/>
              <a:t>если</a:t>
            </a:r>
            <a:r>
              <a:rPr sz="4000" spc="-175" dirty="0"/>
              <a:t> </a:t>
            </a:r>
            <a:r>
              <a:rPr sz="4000" dirty="0"/>
              <a:t>в</a:t>
            </a:r>
            <a:r>
              <a:rPr sz="4000" spc="-190" dirty="0"/>
              <a:t> </a:t>
            </a:r>
            <a:r>
              <a:rPr sz="4000" dirty="0"/>
              <a:t>7</a:t>
            </a:r>
            <a:r>
              <a:rPr sz="4000" spc="-180" dirty="0"/>
              <a:t> </a:t>
            </a:r>
            <a:r>
              <a:rPr sz="4000" spc="-35" dirty="0"/>
              <a:t>классе</a:t>
            </a:r>
            <a:r>
              <a:rPr sz="4000" spc="-190" dirty="0"/>
              <a:t> </a:t>
            </a:r>
            <a:r>
              <a:rPr sz="4000" dirty="0"/>
              <a:t>есть</a:t>
            </a:r>
            <a:r>
              <a:rPr sz="4000" spc="-195" dirty="0"/>
              <a:t> </a:t>
            </a:r>
            <a:r>
              <a:rPr sz="4000" spc="-50" dirty="0"/>
              <a:t>12-</a:t>
            </a:r>
            <a:r>
              <a:rPr sz="4000" spc="-10" dirty="0"/>
              <a:t>летние </a:t>
            </a:r>
            <a:r>
              <a:rPr sz="4000" spc="-35" dirty="0"/>
              <a:t>дети,</a:t>
            </a:r>
            <a:r>
              <a:rPr sz="4000" spc="-170" dirty="0"/>
              <a:t> </a:t>
            </a:r>
            <a:r>
              <a:rPr sz="4000" spc="-55" dirty="0"/>
              <a:t>ведь</a:t>
            </a:r>
            <a:r>
              <a:rPr sz="4000" spc="-150" dirty="0"/>
              <a:t> </a:t>
            </a:r>
            <a:r>
              <a:rPr sz="4000" spc="-55" dirty="0"/>
              <a:t>тестирование</a:t>
            </a:r>
            <a:r>
              <a:rPr sz="4000" spc="-195" dirty="0"/>
              <a:t> </a:t>
            </a:r>
            <a:r>
              <a:rPr sz="4000" spc="-60" dirty="0"/>
              <a:t>начинается</a:t>
            </a:r>
            <a:r>
              <a:rPr sz="4000" spc="-180" dirty="0"/>
              <a:t> </a:t>
            </a:r>
            <a:r>
              <a:rPr sz="4000" dirty="0"/>
              <a:t>с</a:t>
            </a:r>
            <a:r>
              <a:rPr sz="4000" spc="-165" dirty="0"/>
              <a:t> </a:t>
            </a:r>
            <a:r>
              <a:rPr sz="4000" dirty="0"/>
              <a:t>13</a:t>
            </a:r>
            <a:r>
              <a:rPr sz="4000" spc="-170" dirty="0"/>
              <a:t> </a:t>
            </a:r>
            <a:r>
              <a:rPr sz="4000" spc="-20" dirty="0"/>
              <a:t>лет?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49655" rIns="0" bIns="0" rtlCol="0">
            <a:spAutoFit/>
          </a:bodyPr>
          <a:lstStyle/>
          <a:p>
            <a:pPr marL="8890" marR="5080" algn="ctr">
              <a:lnSpc>
                <a:spcPts val="2160"/>
              </a:lnSpc>
              <a:spcBef>
                <a:spcPts val="375"/>
              </a:spcBef>
            </a:pPr>
            <a:r>
              <a:rPr dirty="0"/>
              <a:t>При</a:t>
            </a:r>
            <a:r>
              <a:rPr spc="-55" dirty="0"/>
              <a:t> </a:t>
            </a:r>
            <a:r>
              <a:rPr dirty="0"/>
              <a:t>проведении</a:t>
            </a:r>
            <a:r>
              <a:rPr spc="-40" dirty="0"/>
              <a:t> </a:t>
            </a:r>
            <a:r>
              <a:rPr spc="-10" dirty="0"/>
              <a:t>разъяснительной</a:t>
            </a:r>
            <a:r>
              <a:rPr spc="-20" dirty="0"/>
              <a:t> </a:t>
            </a:r>
            <a:r>
              <a:rPr dirty="0"/>
              <a:t>работы</a:t>
            </a:r>
            <a:r>
              <a:rPr spc="-75" dirty="0"/>
              <a:t> </a:t>
            </a:r>
            <a:r>
              <a:rPr dirty="0"/>
              <a:t>родители</a:t>
            </a:r>
            <a:r>
              <a:rPr spc="-35" dirty="0"/>
              <a:t> </a:t>
            </a:r>
            <a:r>
              <a:rPr spc="-10" dirty="0"/>
              <a:t>информируются,</a:t>
            </a:r>
            <a:r>
              <a:rPr spc="-40" dirty="0"/>
              <a:t> </a:t>
            </a:r>
            <a:r>
              <a:rPr dirty="0"/>
              <a:t>о</a:t>
            </a:r>
            <a:r>
              <a:rPr spc="-50" dirty="0"/>
              <a:t> </a:t>
            </a:r>
            <a:r>
              <a:rPr dirty="0"/>
              <a:t>том,</a:t>
            </a:r>
            <a:r>
              <a:rPr spc="-65" dirty="0"/>
              <a:t> </a:t>
            </a:r>
            <a:r>
              <a:rPr dirty="0"/>
              <a:t>что</a:t>
            </a:r>
            <a:r>
              <a:rPr spc="-55" dirty="0"/>
              <a:t> </a:t>
            </a:r>
            <a:r>
              <a:rPr spc="-10" dirty="0"/>
              <a:t>тестирование </a:t>
            </a:r>
            <a:r>
              <a:rPr spc="-20" dirty="0"/>
              <a:t>проходят</a:t>
            </a:r>
            <a:r>
              <a:rPr spc="-90" dirty="0"/>
              <a:t> </a:t>
            </a:r>
            <a:r>
              <a:rPr spc="-10" dirty="0"/>
              <a:t>ежегодно,</a:t>
            </a:r>
            <a:r>
              <a:rPr spc="-60" dirty="0"/>
              <a:t> </a:t>
            </a:r>
            <a:r>
              <a:rPr dirty="0"/>
              <a:t>начиная</a:t>
            </a:r>
            <a:r>
              <a:rPr spc="-40" dirty="0"/>
              <a:t> </a:t>
            </a:r>
            <a:r>
              <a:rPr dirty="0"/>
              <a:t>с</a:t>
            </a:r>
            <a:r>
              <a:rPr spc="-65" dirty="0"/>
              <a:t> </a:t>
            </a:r>
            <a:r>
              <a:rPr dirty="0"/>
              <a:t>13</a:t>
            </a:r>
            <a:r>
              <a:rPr spc="-60" dirty="0"/>
              <a:t> </a:t>
            </a:r>
            <a:r>
              <a:rPr spc="-20" dirty="0"/>
              <a:t>лет.</a:t>
            </a:r>
            <a:r>
              <a:rPr spc="-55" dirty="0"/>
              <a:t> </a:t>
            </a:r>
            <a:r>
              <a:rPr dirty="0"/>
              <a:t>На</a:t>
            </a:r>
            <a:r>
              <a:rPr spc="-70" dirty="0"/>
              <a:t> </a:t>
            </a:r>
            <a:r>
              <a:rPr dirty="0"/>
              <a:t>этом</a:t>
            </a:r>
            <a:r>
              <a:rPr spc="-70" dirty="0"/>
              <a:t> </a:t>
            </a:r>
            <a:r>
              <a:rPr dirty="0"/>
              <a:t>основании</a:t>
            </a:r>
            <a:r>
              <a:rPr spc="-55" dirty="0"/>
              <a:t> </a:t>
            </a:r>
            <a:r>
              <a:rPr dirty="0"/>
              <a:t>родитель</a:t>
            </a:r>
            <a:r>
              <a:rPr spc="-80" dirty="0"/>
              <a:t> </a:t>
            </a:r>
            <a:r>
              <a:rPr dirty="0"/>
              <a:t>может</a:t>
            </a:r>
            <a:r>
              <a:rPr spc="-65" dirty="0"/>
              <a:t> </a:t>
            </a:r>
            <a:r>
              <a:rPr spc="-10" dirty="0"/>
              <a:t>отказаться </a:t>
            </a:r>
            <a:r>
              <a:rPr spc="-20" dirty="0"/>
              <a:t>подписывать</a:t>
            </a:r>
            <a:r>
              <a:rPr spc="-55" dirty="0"/>
              <a:t> </a:t>
            </a:r>
            <a:r>
              <a:rPr dirty="0"/>
              <a:t>добровольное</a:t>
            </a:r>
            <a:r>
              <a:rPr spc="-80" dirty="0"/>
              <a:t> </a:t>
            </a:r>
            <a:r>
              <a:rPr dirty="0"/>
              <a:t>информированное</a:t>
            </a:r>
            <a:r>
              <a:rPr spc="-60" dirty="0"/>
              <a:t> </a:t>
            </a:r>
            <a:r>
              <a:rPr spc="-10" dirty="0"/>
              <a:t>согласие.</a:t>
            </a:r>
          </a:p>
          <a:p>
            <a:pPr marL="113664" marR="109220" algn="ctr">
              <a:lnSpc>
                <a:spcPts val="2160"/>
              </a:lnSpc>
              <a:spcBef>
                <a:spcPts val="1405"/>
              </a:spcBef>
            </a:pPr>
            <a:r>
              <a:rPr dirty="0"/>
              <a:t>Если</a:t>
            </a:r>
            <a:r>
              <a:rPr spc="-55" dirty="0"/>
              <a:t> </a:t>
            </a:r>
            <a:r>
              <a:rPr dirty="0"/>
              <a:t>же</a:t>
            </a:r>
            <a:r>
              <a:rPr spc="-50" dirty="0"/>
              <a:t> </a:t>
            </a:r>
            <a:r>
              <a:rPr dirty="0"/>
              <a:t>родитель</a:t>
            </a:r>
            <a:r>
              <a:rPr spc="-80" dirty="0"/>
              <a:t> </a:t>
            </a:r>
            <a:r>
              <a:rPr spc="-10" dirty="0"/>
              <a:t>изъявляет</a:t>
            </a:r>
            <a:r>
              <a:rPr spc="-45" dirty="0"/>
              <a:t> </a:t>
            </a:r>
            <a:r>
              <a:rPr dirty="0"/>
              <a:t>желание</a:t>
            </a:r>
            <a:r>
              <a:rPr spc="-30" dirty="0"/>
              <a:t> </a:t>
            </a:r>
            <a:r>
              <a:rPr dirty="0"/>
              <a:t>протестировать</a:t>
            </a:r>
            <a:r>
              <a:rPr spc="-90" dirty="0"/>
              <a:t> </a:t>
            </a:r>
            <a:r>
              <a:rPr dirty="0"/>
              <a:t>ребенка,</a:t>
            </a:r>
            <a:r>
              <a:rPr spc="-60" dirty="0"/>
              <a:t> </a:t>
            </a:r>
            <a:r>
              <a:rPr dirty="0"/>
              <a:t>не</a:t>
            </a:r>
            <a:r>
              <a:rPr spc="-55" dirty="0"/>
              <a:t> </a:t>
            </a:r>
            <a:r>
              <a:rPr dirty="0"/>
              <a:t>достигшего</a:t>
            </a:r>
            <a:r>
              <a:rPr spc="-55" dirty="0"/>
              <a:t> </a:t>
            </a:r>
            <a:r>
              <a:rPr dirty="0"/>
              <a:t>13</a:t>
            </a:r>
            <a:r>
              <a:rPr spc="-70" dirty="0"/>
              <a:t> </a:t>
            </a:r>
            <a:r>
              <a:rPr spc="-20" dirty="0"/>
              <a:t>лет,</a:t>
            </a:r>
            <a:r>
              <a:rPr spc="-55" dirty="0"/>
              <a:t> </a:t>
            </a:r>
            <a:r>
              <a:rPr dirty="0"/>
              <a:t>то</a:t>
            </a:r>
            <a:r>
              <a:rPr spc="-55" dirty="0"/>
              <a:t> </a:t>
            </a:r>
            <a:r>
              <a:rPr spc="-25" dirty="0"/>
              <a:t>ему </a:t>
            </a:r>
            <a:r>
              <a:rPr dirty="0"/>
              <a:t>предоставляется</a:t>
            </a:r>
            <a:r>
              <a:rPr spc="-60" dirty="0"/>
              <a:t> </a:t>
            </a:r>
            <a:r>
              <a:rPr dirty="0"/>
              <a:t>такая</a:t>
            </a:r>
            <a:r>
              <a:rPr spc="-30" dirty="0"/>
              <a:t> </a:t>
            </a:r>
            <a:r>
              <a:rPr spc="-10" dirty="0"/>
              <a:t>возможность.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7746" y="4766291"/>
            <a:ext cx="5633087" cy="11001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0828" rIns="0" bIns="0" rtlCol="0">
            <a:spAutoFit/>
          </a:bodyPr>
          <a:lstStyle/>
          <a:p>
            <a:pPr marL="149098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16.</a:t>
            </a:r>
            <a:r>
              <a:rPr sz="4000" spc="-185" dirty="0"/>
              <a:t> </a:t>
            </a:r>
            <a:r>
              <a:rPr sz="4000" spc="-90" dirty="0"/>
              <a:t>Можно</a:t>
            </a:r>
            <a:r>
              <a:rPr sz="4000" spc="-160" dirty="0"/>
              <a:t> </a:t>
            </a:r>
            <a:r>
              <a:rPr sz="4000" dirty="0"/>
              <a:t>ли</a:t>
            </a:r>
            <a:r>
              <a:rPr sz="4000" spc="-165" dirty="0"/>
              <a:t> </a:t>
            </a:r>
            <a:r>
              <a:rPr sz="4000" spc="-60" dirty="0"/>
              <a:t>обмануть</a:t>
            </a:r>
            <a:r>
              <a:rPr sz="4000" spc="-175" dirty="0"/>
              <a:t> </a:t>
            </a:r>
            <a:r>
              <a:rPr sz="4000" spc="-85" dirty="0"/>
              <a:t>методику</a:t>
            </a:r>
            <a:r>
              <a:rPr sz="4000" spc="-165" dirty="0"/>
              <a:t> </a:t>
            </a:r>
            <a:r>
              <a:rPr sz="4000" spc="-20" dirty="0"/>
              <a:t>СПТ?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77087" y="2404364"/>
            <a:ext cx="8237855" cy="26962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7015" marR="239395" indent="1270" algn="ctr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методике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используется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четырехступенчатый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алгоритм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селекции</a:t>
            </a:r>
            <a:r>
              <a:rPr sz="24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недостоверных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ответов,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что</a:t>
            </a:r>
            <a:r>
              <a:rPr sz="24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позволяет</a:t>
            </a:r>
            <a:r>
              <a:rPr sz="24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исключить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обучающихся,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отвечающих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вопросы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endParaRPr sz="2400">
              <a:latin typeface="Times New Roman"/>
              <a:cs typeface="Times New Roman"/>
            </a:endParaRPr>
          </a:p>
          <a:p>
            <a:pPr marL="3175" algn="ctr">
              <a:lnSpc>
                <a:spcPts val="2415"/>
              </a:lnSpc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откровенно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формально.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случае,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если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ответы</a:t>
            </a:r>
            <a:endParaRPr sz="2400">
              <a:latin typeface="Times New Roman"/>
              <a:cs typeface="Times New Roman"/>
            </a:endParaRPr>
          </a:p>
          <a:p>
            <a:pPr marL="2540" algn="ctr">
              <a:lnSpc>
                <a:spcPts val="2595"/>
              </a:lnSpc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обучающегося</a:t>
            </a:r>
            <a:r>
              <a:rPr sz="2400" spc="-1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признаны</a:t>
            </a:r>
            <a:r>
              <a:rPr sz="24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недостоверными,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результатом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будет</a:t>
            </a:r>
            <a:endParaRPr sz="2400">
              <a:latin typeface="Times New Roman"/>
              <a:cs typeface="Times New Roman"/>
            </a:endParaRPr>
          </a:p>
          <a:p>
            <a:pPr marL="12065" marR="5080" algn="ctr">
              <a:lnSpc>
                <a:spcPts val="2590"/>
              </a:lnSpc>
              <a:spcBef>
                <a:spcPts val="18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описание</a:t>
            </a:r>
            <a:r>
              <a:rPr sz="2400" spc="-1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возможных</a:t>
            </a:r>
            <a:r>
              <a:rPr sz="24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причин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недостоверности</a:t>
            </a:r>
            <a:r>
              <a:rPr sz="24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ответов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Вашего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ребенка.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Недостоверные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ответы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участвуют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дальнейшей обработке,</a:t>
            </a:r>
            <a:r>
              <a:rPr sz="24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т.к.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получаемые</a:t>
            </a:r>
            <a:r>
              <a:rPr sz="24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будут</a:t>
            </a:r>
            <a:r>
              <a:rPr sz="24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искажены.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35194" y="3104670"/>
            <a:ext cx="3256805" cy="321688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896619" marR="5080" indent="-884555">
              <a:lnSpc>
                <a:spcPts val="3670"/>
              </a:lnSpc>
              <a:spcBef>
                <a:spcPts val="760"/>
              </a:spcBef>
            </a:pPr>
            <a:r>
              <a:rPr sz="3600" dirty="0"/>
              <a:t>17.</a:t>
            </a:r>
            <a:r>
              <a:rPr sz="3600" spc="-155" dirty="0"/>
              <a:t> </a:t>
            </a:r>
            <a:r>
              <a:rPr sz="3600" spc="-50" dirty="0"/>
              <a:t>Допускается</a:t>
            </a:r>
            <a:r>
              <a:rPr sz="3600" spc="-140" dirty="0"/>
              <a:t> </a:t>
            </a:r>
            <a:r>
              <a:rPr sz="3600" dirty="0"/>
              <a:t>ли</a:t>
            </a:r>
            <a:r>
              <a:rPr sz="3600" spc="-130" dirty="0"/>
              <a:t> </a:t>
            </a:r>
            <a:r>
              <a:rPr sz="3600" spc="-85" dirty="0"/>
              <a:t>прохождение</a:t>
            </a:r>
            <a:r>
              <a:rPr sz="3600" spc="-140" dirty="0"/>
              <a:t> </a:t>
            </a:r>
            <a:r>
              <a:rPr sz="3600" spc="-70" dirty="0"/>
              <a:t>повторного</a:t>
            </a:r>
            <a:r>
              <a:rPr sz="3600" spc="-150" dirty="0"/>
              <a:t> </a:t>
            </a:r>
            <a:r>
              <a:rPr sz="3600" spc="-30" dirty="0"/>
              <a:t>тестирования </a:t>
            </a:r>
            <a:r>
              <a:rPr sz="3600" dirty="0"/>
              <a:t>при</a:t>
            </a:r>
            <a:r>
              <a:rPr sz="3600" spc="-185" dirty="0"/>
              <a:t> </a:t>
            </a:r>
            <a:r>
              <a:rPr sz="3600" spc="-50" dirty="0"/>
              <a:t>получении</a:t>
            </a:r>
            <a:r>
              <a:rPr sz="3600" spc="-175" dirty="0"/>
              <a:t> </a:t>
            </a:r>
            <a:r>
              <a:rPr sz="3600" spc="-60" dirty="0"/>
              <a:t>неожиданных</a:t>
            </a:r>
            <a:r>
              <a:rPr sz="3600" spc="-165" dirty="0"/>
              <a:t> </a:t>
            </a:r>
            <a:r>
              <a:rPr sz="3600" spc="-10" dirty="0"/>
              <a:t>или</a:t>
            </a:r>
            <a:r>
              <a:rPr sz="3600" spc="-165" dirty="0"/>
              <a:t> </a:t>
            </a:r>
            <a:r>
              <a:rPr sz="3600" spc="-10" dirty="0"/>
              <a:t>недостоверных</a:t>
            </a:r>
            <a:endParaRPr sz="3600"/>
          </a:p>
          <a:p>
            <a:pPr marL="4379595">
              <a:lnSpc>
                <a:spcPts val="3660"/>
              </a:lnSpc>
            </a:pPr>
            <a:r>
              <a:rPr sz="3600" spc="-10" dirty="0"/>
              <a:t>результатов?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48792" y="2509773"/>
            <a:ext cx="5541010" cy="269621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indent="1270" algn="ctr">
              <a:lnSpc>
                <a:spcPct val="90000"/>
              </a:lnSpc>
              <a:spcBef>
                <a:spcPts val="38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Ответы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обучающегося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выражают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его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позицию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отношению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тому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иному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событию,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факту,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проявлению.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Повторное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проведение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теста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расценивается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как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попытка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повлиять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обучающегося,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заставляя</a:t>
            </a:r>
            <a:r>
              <a:rPr sz="24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давать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«правильные»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ответы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на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вопросы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целью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улучшения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результатов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организации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1511" y="2802635"/>
            <a:ext cx="6190488" cy="34991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940" y="1737359"/>
            <a:ext cx="4105655" cy="45689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1424" rIns="0" bIns="0" rtlCol="0">
            <a:spAutoFit/>
          </a:bodyPr>
          <a:lstStyle/>
          <a:p>
            <a:pPr marL="960755" marR="5080" indent="455295">
              <a:lnSpc>
                <a:spcPts val="3670"/>
              </a:lnSpc>
              <a:spcBef>
                <a:spcPts val="760"/>
              </a:spcBef>
            </a:pPr>
            <a:r>
              <a:rPr sz="3600" dirty="0"/>
              <a:t>18.</a:t>
            </a:r>
            <a:r>
              <a:rPr sz="3600" spc="-145" dirty="0"/>
              <a:t> </a:t>
            </a:r>
            <a:r>
              <a:rPr sz="3600" spc="-55" dirty="0"/>
              <a:t>Какие</a:t>
            </a:r>
            <a:r>
              <a:rPr sz="3600" spc="-130" dirty="0"/>
              <a:t> </a:t>
            </a:r>
            <a:r>
              <a:rPr sz="3600" spc="-100" dirty="0"/>
              <a:t>результаты</a:t>
            </a:r>
            <a:r>
              <a:rPr sz="3600" spc="-125" dirty="0"/>
              <a:t> будут</a:t>
            </a:r>
            <a:r>
              <a:rPr sz="3600" spc="-114" dirty="0"/>
              <a:t> </a:t>
            </a:r>
            <a:r>
              <a:rPr sz="3600" spc="-60" dirty="0"/>
              <a:t>получены</a:t>
            </a:r>
            <a:r>
              <a:rPr sz="3600" spc="-130" dirty="0"/>
              <a:t> </a:t>
            </a:r>
            <a:r>
              <a:rPr sz="3600" spc="-25" dirty="0"/>
              <a:t>Вами</a:t>
            </a:r>
            <a:r>
              <a:rPr sz="3600" spc="-135" dirty="0"/>
              <a:t> </a:t>
            </a:r>
            <a:r>
              <a:rPr sz="3600" spc="-50" dirty="0"/>
              <a:t>и </a:t>
            </a:r>
            <a:r>
              <a:rPr sz="3600" spc="-55" dirty="0"/>
              <a:t>вашим</a:t>
            </a:r>
            <a:r>
              <a:rPr sz="3600" spc="-145" dirty="0"/>
              <a:t> </a:t>
            </a:r>
            <a:r>
              <a:rPr sz="3600" spc="-90" dirty="0"/>
              <a:t>ребенком</a:t>
            </a:r>
            <a:r>
              <a:rPr sz="3600" spc="-135" dirty="0"/>
              <a:t> </a:t>
            </a:r>
            <a:r>
              <a:rPr sz="3600" spc="-20" dirty="0"/>
              <a:t>после</a:t>
            </a:r>
            <a:r>
              <a:rPr sz="3600" spc="-135" dirty="0"/>
              <a:t> </a:t>
            </a:r>
            <a:r>
              <a:rPr sz="3600" spc="-55" dirty="0"/>
              <a:t>проведения</a:t>
            </a:r>
            <a:r>
              <a:rPr sz="3600" spc="-155" dirty="0"/>
              <a:t> </a:t>
            </a:r>
            <a:r>
              <a:rPr sz="3600" spc="-30" dirty="0"/>
              <a:t>тестирования?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4701666" y="2007489"/>
            <a:ext cx="6337300" cy="384238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Основной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принцип</a:t>
            </a:r>
            <a:r>
              <a:rPr sz="24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при</a:t>
            </a:r>
            <a:r>
              <a:rPr sz="2400" spc="-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сообщении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результатов: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sz="2400" b="1" dirty="0">
                <a:solidFill>
                  <a:srgbClr val="404040"/>
                </a:solidFill>
                <a:latin typeface="Times New Roman"/>
                <a:cs typeface="Times New Roman"/>
              </a:rPr>
              <a:t>«НЕ </a:t>
            </a: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НАВРЕДИ!»</a:t>
            </a:r>
            <a:endParaRPr sz="2400">
              <a:latin typeface="Times New Roman"/>
              <a:cs typeface="Times New Roman"/>
            </a:endParaRPr>
          </a:p>
          <a:p>
            <a:pPr marL="12065" marR="5080" algn="ctr">
              <a:lnSpc>
                <a:spcPct val="80100"/>
              </a:lnSpc>
              <a:spcBef>
                <a:spcPts val="1390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После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теста,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ребенок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получает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обратную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связь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в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виде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краткого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описания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психологической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устойчивости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трудных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жизненных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ситуациях.</a:t>
            </a:r>
            <a:endParaRPr sz="2400">
              <a:latin typeface="Times New Roman"/>
              <a:cs typeface="Times New Roman"/>
            </a:endParaRPr>
          </a:p>
          <a:p>
            <a:pPr marL="749935" marR="739775" algn="ctr">
              <a:lnSpc>
                <a:spcPct val="80000"/>
              </a:lnSpc>
              <a:spcBef>
                <a:spcPts val="1405"/>
              </a:spcBef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Заключений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наркопотреблении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или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наркозависимости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делается.</a:t>
            </a:r>
            <a:endParaRPr sz="2400">
              <a:latin typeface="Times New Roman"/>
              <a:cs typeface="Times New Roman"/>
            </a:endParaRPr>
          </a:p>
          <a:p>
            <a:pPr marL="55244" marR="48895" indent="3810" algn="ctr">
              <a:lnSpc>
                <a:spcPts val="2300"/>
              </a:lnSpc>
              <a:spcBef>
                <a:spcPts val="1390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При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желании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можно</a:t>
            </a:r>
            <a:r>
              <a:rPr sz="24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обратиться</a:t>
            </a:r>
            <a:r>
              <a:rPr sz="24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4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педагогу- психологу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за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более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подробными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результатами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разъяснениями.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795" y="1732788"/>
            <a:ext cx="3095244" cy="45628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635760" marR="5080" indent="1048385">
              <a:lnSpc>
                <a:spcPts val="4900"/>
              </a:lnSpc>
              <a:spcBef>
                <a:spcPts val="980"/>
              </a:spcBef>
            </a:pPr>
            <a:r>
              <a:rPr dirty="0"/>
              <a:t>1.</a:t>
            </a:r>
            <a:r>
              <a:rPr spc="-225" dirty="0"/>
              <a:t> </a:t>
            </a:r>
            <a:r>
              <a:rPr dirty="0"/>
              <a:t>Что</a:t>
            </a:r>
            <a:r>
              <a:rPr spc="-210" dirty="0"/>
              <a:t> </a:t>
            </a:r>
            <a:r>
              <a:rPr spc="-55" dirty="0"/>
              <a:t>такое</a:t>
            </a:r>
            <a:r>
              <a:rPr spc="-240" dirty="0"/>
              <a:t> </a:t>
            </a:r>
            <a:r>
              <a:rPr spc="-10" dirty="0"/>
              <a:t>социально- </a:t>
            </a:r>
            <a:r>
              <a:rPr spc="-75" dirty="0"/>
              <a:t>психологическое</a:t>
            </a:r>
            <a:r>
              <a:rPr spc="-165" dirty="0"/>
              <a:t> </a:t>
            </a:r>
            <a:r>
              <a:rPr spc="-35" dirty="0"/>
              <a:t>тестирование?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23513" y="2570429"/>
            <a:ext cx="8095615" cy="275717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065" marR="5080" indent="3810" algn="ctr">
              <a:lnSpc>
                <a:spcPct val="90000"/>
              </a:lnSpc>
              <a:spcBef>
                <a:spcPts val="434"/>
              </a:spcBef>
            </a:pPr>
            <a:r>
              <a:rPr sz="28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sz="28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психологическое</a:t>
            </a:r>
            <a:r>
              <a:rPr sz="2800" b="1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тестирование</a:t>
            </a:r>
            <a:r>
              <a:rPr sz="2800" b="1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—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это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психодиагностическое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обследование,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позволяющее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выявлять</a:t>
            </a:r>
            <a:r>
              <a:rPr sz="2800" spc="-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исключительно</a:t>
            </a:r>
            <a:r>
              <a:rPr sz="2800" spc="-1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2800" spc="-1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«факторы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риска»</a:t>
            </a:r>
            <a:r>
              <a:rPr sz="28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возможного</a:t>
            </a:r>
            <a:r>
              <a:rPr sz="28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вовлечения</a:t>
            </a:r>
            <a:r>
              <a:rPr sz="28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зависимое</a:t>
            </a:r>
            <a:endParaRPr sz="2800">
              <a:latin typeface="Times New Roman"/>
              <a:cs typeface="Times New Roman"/>
            </a:endParaRPr>
          </a:p>
          <a:p>
            <a:pPr marL="2540" algn="ctr">
              <a:lnSpc>
                <a:spcPts val="2855"/>
              </a:lnSpc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поведение,</a:t>
            </a:r>
            <a:r>
              <a:rPr sz="28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связанные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8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дефицитом</a:t>
            </a:r>
            <a:endParaRPr sz="2800">
              <a:latin typeface="Times New Roman"/>
              <a:cs typeface="Times New Roman"/>
            </a:endParaRPr>
          </a:p>
          <a:p>
            <a:pPr marL="690245" marR="680085" algn="ctr">
              <a:lnSpc>
                <a:spcPts val="3020"/>
              </a:lnSpc>
              <a:spcBef>
                <a:spcPts val="215"/>
              </a:spcBef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ресурсов</a:t>
            </a:r>
            <a:r>
              <a:rPr sz="2800" spc="-1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психологической</a:t>
            </a:r>
            <a:r>
              <a:rPr sz="2800" b="1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«устойчивости» личности.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6014" rIns="0" bIns="0" rtlCol="0">
            <a:spAutoFit/>
          </a:bodyPr>
          <a:lstStyle/>
          <a:p>
            <a:pPr marL="1228725" marR="5080" indent="16510">
              <a:lnSpc>
                <a:spcPts val="4079"/>
              </a:lnSpc>
              <a:spcBef>
                <a:spcPts val="830"/>
              </a:spcBef>
            </a:pPr>
            <a:r>
              <a:rPr sz="4000" spc="-10" dirty="0"/>
              <a:t>19.</a:t>
            </a:r>
            <a:r>
              <a:rPr sz="4000" spc="-190" dirty="0"/>
              <a:t> </a:t>
            </a:r>
            <a:r>
              <a:rPr sz="4000" spc="-40" dirty="0"/>
              <a:t>Какие</a:t>
            </a:r>
            <a:r>
              <a:rPr sz="4000" spc="-160" dirty="0"/>
              <a:t> </a:t>
            </a:r>
            <a:r>
              <a:rPr sz="4000" spc="-110" dirty="0"/>
              <a:t>результаты</a:t>
            </a:r>
            <a:r>
              <a:rPr sz="4000" spc="-140" dirty="0"/>
              <a:t> </a:t>
            </a:r>
            <a:r>
              <a:rPr sz="4000" spc="-50" dirty="0"/>
              <a:t>тестирования</a:t>
            </a:r>
            <a:r>
              <a:rPr sz="4000" spc="-170" dirty="0"/>
              <a:t> </a:t>
            </a:r>
            <a:r>
              <a:rPr sz="4000" spc="-10" dirty="0"/>
              <a:t>станут </a:t>
            </a:r>
            <a:r>
              <a:rPr sz="4000" spc="-35" dirty="0"/>
              <a:t>известны</a:t>
            </a:r>
            <a:r>
              <a:rPr sz="4000" spc="-145" dirty="0"/>
              <a:t> </a:t>
            </a:r>
            <a:r>
              <a:rPr sz="4000" dirty="0"/>
              <a:t>в</a:t>
            </a:r>
            <a:r>
              <a:rPr sz="4000" spc="-140" dirty="0"/>
              <a:t> </a:t>
            </a:r>
            <a:r>
              <a:rPr sz="4000" spc="-75" dirty="0"/>
              <a:t>образовательной</a:t>
            </a:r>
            <a:r>
              <a:rPr sz="4000" spc="-175" dirty="0"/>
              <a:t> </a:t>
            </a:r>
            <a:r>
              <a:rPr sz="4000" spc="-20" dirty="0"/>
              <a:t>организации?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691888" y="1839595"/>
            <a:ext cx="7207250" cy="315595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03505" marR="306070" indent="-91440">
              <a:lnSpc>
                <a:spcPct val="90000"/>
              </a:lnSpc>
              <a:spcBef>
                <a:spcPts val="340"/>
              </a:spcBef>
              <a:buClr>
                <a:srgbClr val="E38312"/>
              </a:buClr>
              <a:buFont typeface="Wingdings"/>
              <a:buChar char=""/>
              <a:tabLst>
                <a:tab pos="103505" algn="l"/>
                <a:tab pos="27495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Так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как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все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деперсонифицированы,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получить индивидуальные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результаты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обучающегося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из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работников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и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руководства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организации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НИКТО</a:t>
            </a:r>
            <a:r>
              <a:rPr sz="2000" b="1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сможет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без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нарушения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законодательства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Российской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Федерации.</a:t>
            </a:r>
            <a:endParaRPr sz="2000">
              <a:latin typeface="Times New Roman"/>
              <a:cs typeface="Times New Roman"/>
            </a:endParaRPr>
          </a:p>
          <a:p>
            <a:pPr marL="103505" marR="448945" indent="-91440">
              <a:lnSpc>
                <a:spcPts val="2160"/>
              </a:lnSpc>
              <a:spcBef>
                <a:spcPts val="1440"/>
              </a:spcBef>
              <a:buClr>
                <a:srgbClr val="E38312"/>
              </a:buClr>
              <a:buFont typeface="Wingdings"/>
              <a:buChar char=""/>
              <a:tabLst>
                <a:tab pos="103505" algn="l"/>
                <a:tab pos="27495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С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конфиденциальной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информацией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Вашем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ребенке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имеет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право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работать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только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педагог-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образовательной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организации,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который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имеет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соответствующее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образование.</a:t>
            </a:r>
            <a:endParaRPr sz="2000">
              <a:latin typeface="Times New Roman"/>
              <a:cs typeface="Times New Roman"/>
            </a:endParaRPr>
          </a:p>
          <a:p>
            <a:pPr marL="103505" marR="5080" indent="-91440" algn="just">
              <a:lnSpc>
                <a:spcPts val="2160"/>
              </a:lnSpc>
              <a:spcBef>
                <a:spcPts val="1395"/>
              </a:spcBef>
              <a:buClr>
                <a:srgbClr val="E38312"/>
              </a:buClr>
              <a:buFont typeface="Wingdings"/>
              <a:buChar char=""/>
              <a:tabLst>
                <a:tab pos="103505" algn="l"/>
                <a:tab pos="274955" algn="l"/>
              </a:tabLst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	Обнародоваться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обсуждаться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будут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только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УСРЕДНЕННЫЕ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(статистические)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иметь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вид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статистического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отчета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классу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школе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целом.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3" y="2567939"/>
            <a:ext cx="4195572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2154" y="888619"/>
            <a:ext cx="10133965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5080" indent="508634">
              <a:lnSpc>
                <a:spcPts val="3260"/>
              </a:lnSpc>
              <a:spcBef>
                <a:spcPts val="695"/>
              </a:spcBef>
            </a:pPr>
            <a:r>
              <a:rPr sz="3200" spc="-10" dirty="0"/>
              <a:t>20.</a:t>
            </a:r>
            <a:r>
              <a:rPr sz="3200" spc="-150" dirty="0"/>
              <a:t> </a:t>
            </a:r>
            <a:r>
              <a:rPr sz="3200" spc="-60" dirty="0"/>
              <a:t>Могут</a:t>
            </a:r>
            <a:r>
              <a:rPr sz="3200" spc="-130" dirty="0"/>
              <a:t> </a:t>
            </a:r>
            <a:r>
              <a:rPr sz="3200" dirty="0"/>
              <a:t>ли</a:t>
            </a:r>
            <a:r>
              <a:rPr sz="3200" spc="-114" dirty="0"/>
              <a:t> </a:t>
            </a:r>
            <a:r>
              <a:rPr sz="3200" spc="-85" dirty="0"/>
              <a:t>результаты</a:t>
            </a:r>
            <a:r>
              <a:rPr sz="3200" spc="-135" dirty="0"/>
              <a:t> </a:t>
            </a:r>
            <a:r>
              <a:rPr sz="3200" spc="-60" dirty="0"/>
              <a:t>социально-</a:t>
            </a:r>
            <a:r>
              <a:rPr sz="3200" spc="-10" dirty="0"/>
              <a:t>психологического </a:t>
            </a:r>
            <a:r>
              <a:rPr sz="3200" spc="-50" dirty="0"/>
              <a:t>тестирования</a:t>
            </a:r>
            <a:r>
              <a:rPr sz="3200" spc="-145" dirty="0"/>
              <a:t> </a:t>
            </a:r>
            <a:r>
              <a:rPr sz="3200" spc="-60" dirty="0"/>
              <a:t>отрицательно</a:t>
            </a:r>
            <a:r>
              <a:rPr sz="3200" spc="-150" dirty="0"/>
              <a:t> </a:t>
            </a:r>
            <a:r>
              <a:rPr sz="3200" spc="-50" dirty="0"/>
              <a:t>повлиять</a:t>
            </a:r>
            <a:r>
              <a:rPr sz="3200" spc="-125" dirty="0"/>
              <a:t> </a:t>
            </a:r>
            <a:r>
              <a:rPr sz="3200" dirty="0"/>
              <a:t>на</a:t>
            </a:r>
            <a:r>
              <a:rPr sz="3200" spc="-114" dirty="0"/>
              <a:t> </a:t>
            </a:r>
            <a:r>
              <a:rPr sz="3200" spc="-45" dirty="0"/>
              <a:t>репутацию</a:t>
            </a:r>
            <a:r>
              <a:rPr sz="3200" spc="-135" dirty="0"/>
              <a:t> </a:t>
            </a:r>
            <a:r>
              <a:rPr sz="3200" spc="-10" dirty="0"/>
              <a:t>ребенка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23748" y="1431387"/>
            <a:ext cx="11193145" cy="4288155"/>
          </a:xfrm>
          <a:prstGeom prst="rect">
            <a:avLst/>
          </a:prstGeom>
        </p:spPr>
        <p:txBody>
          <a:bodyPr vert="horz" wrap="square" lIns="0" tIns="299720" rIns="0" bIns="0" rtlCol="0">
            <a:spAutoFit/>
          </a:bodyPr>
          <a:lstStyle/>
          <a:p>
            <a:pPr marR="32384" algn="ctr">
              <a:lnSpc>
                <a:spcPct val="100000"/>
              </a:lnSpc>
              <a:spcBef>
                <a:spcPts val="2360"/>
              </a:spcBef>
            </a:pP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3200" spc="-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50" dirty="0">
                <a:solidFill>
                  <a:srgbClr val="404040"/>
                </a:solidFill>
                <a:latin typeface="Times New Roman"/>
                <a:cs typeface="Times New Roman"/>
              </a:rPr>
              <a:t>осложнить</a:t>
            </a:r>
            <a:r>
              <a:rPr sz="3200" spc="-1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60" dirty="0">
                <a:solidFill>
                  <a:srgbClr val="404040"/>
                </a:solidFill>
                <a:latin typeface="Times New Roman"/>
                <a:cs typeface="Times New Roman"/>
              </a:rPr>
              <a:t>его</a:t>
            </a:r>
            <a:r>
              <a:rPr sz="3200" spc="-1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жизнь</a:t>
            </a:r>
            <a:r>
              <a:rPr sz="3200" spc="-1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32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дальнейшем?</a:t>
            </a:r>
            <a:endParaRPr sz="3200">
              <a:latin typeface="Times New Roman"/>
              <a:cs typeface="Times New Roman"/>
            </a:endParaRPr>
          </a:p>
          <a:p>
            <a:pPr marL="527685" marR="812800" indent="-515620">
              <a:lnSpc>
                <a:spcPts val="2160"/>
              </a:lnSpc>
              <a:spcBef>
                <a:spcPts val="1685"/>
              </a:spcBef>
              <a:buClr>
                <a:srgbClr val="E38312"/>
              </a:buClr>
              <a:buAutoNum type="arabicPeriod"/>
              <a:tabLst>
                <a:tab pos="527685" algn="l"/>
              </a:tabLst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СПТ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выявляет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наркопотребление</a:t>
            </a:r>
            <a:r>
              <a:rPr sz="20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наркозависимость.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ней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нет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ни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одного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вопроса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об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употреблении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наркотических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средств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психотропных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веществ.</a:t>
            </a:r>
            <a:endParaRPr sz="2000">
              <a:latin typeface="Times New Roman"/>
              <a:cs typeface="Times New Roman"/>
            </a:endParaRPr>
          </a:p>
          <a:p>
            <a:pPr marL="527685" indent="-514984">
              <a:lnSpc>
                <a:spcPts val="2280"/>
              </a:lnSpc>
              <a:spcBef>
                <a:spcPts val="1135"/>
              </a:spcBef>
              <a:buClr>
                <a:srgbClr val="E38312"/>
              </a:buClr>
              <a:buAutoNum type="arabicPeriod"/>
              <a:tabLst>
                <a:tab pos="527685" algn="l"/>
              </a:tabLst>
            </a:pP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является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опросом</a:t>
            </a:r>
            <a:r>
              <a:rPr sz="2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мнений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оценивает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самих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детей!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Таким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образом,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оцениваются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endParaRPr sz="2000">
              <a:latin typeface="Times New Roman"/>
              <a:cs typeface="Times New Roman"/>
            </a:endParaRPr>
          </a:p>
          <a:p>
            <a:pPr marL="527685">
              <a:lnSpc>
                <a:spcPts val="2280"/>
              </a:lnSpc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дети,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социально-психологические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условия,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которых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они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находятся.</a:t>
            </a:r>
            <a:endParaRPr sz="2000">
              <a:latin typeface="Times New Roman"/>
              <a:cs typeface="Times New Roman"/>
            </a:endParaRPr>
          </a:p>
          <a:p>
            <a:pPr marL="527685" indent="-514984">
              <a:lnSpc>
                <a:spcPts val="2280"/>
              </a:lnSpc>
              <a:spcBef>
                <a:spcPts val="1150"/>
              </a:spcBef>
              <a:buClr>
                <a:srgbClr val="E38312"/>
              </a:buClr>
              <a:buAutoNum type="arabicPeriod" startAt="3"/>
              <a:tabLst>
                <a:tab pos="52768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тестирования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распространяется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режим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конфиденциальности.</a:t>
            </a:r>
            <a:r>
              <a:rPr sz="2000" spc="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Персональные</a:t>
            </a:r>
            <a:endParaRPr sz="2000">
              <a:latin typeface="Times New Roman"/>
              <a:cs typeface="Times New Roman"/>
            </a:endParaRPr>
          </a:p>
          <a:p>
            <a:pPr marL="527685">
              <a:lnSpc>
                <a:spcPts val="2280"/>
              </a:lnSpc>
            </a:pP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могут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быть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доступны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только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трем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лицам: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родителю,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ребенку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педагогу-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психологу.</a:t>
            </a:r>
            <a:endParaRPr sz="2000">
              <a:latin typeface="Times New Roman"/>
              <a:cs typeface="Times New Roman"/>
            </a:endParaRPr>
          </a:p>
          <a:p>
            <a:pPr marL="527685" indent="-514984">
              <a:lnSpc>
                <a:spcPts val="2280"/>
              </a:lnSpc>
              <a:spcBef>
                <a:spcPts val="1165"/>
              </a:spcBef>
              <a:buClr>
                <a:srgbClr val="E38312"/>
              </a:buClr>
              <a:buAutoNum type="arabicPeriod" startAt="4"/>
              <a:tabLst>
                <a:tab pos="527685" algn="l"/>
              </a:tabLst>
            </a:pP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СПТ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проводится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ежегодно,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начиная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7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класса,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целью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мониторинга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рискогенности</a:t>
            </a:r>
            <a:endParaRPr sz="2000">
              <a:latin typeface="Times New Roman"/>
              <a:cs typeface="Times New Roman"/>
            </a:endParaRPr>
          </a:p>
          <a:p>
            <a:pPr marL="527685" marR="5080">
              <a:lnSpc>
                <a:spcPts val="2160"/>
              </a:lnSpc>
              <a:spcBef>
                <a:spcPts val="155"/>
              </a:spcBef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социальнопсихологических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условий,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которых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находится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обучающийся,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которая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может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привести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вовлечению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наркопотребление.</a:t>
            </a:r>
            <a:r>
              <a:rPr sz="2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Таким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образом,</a:t>
            </a:r>
            <a:r>
              <a:rPr sz="20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цель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методики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–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выявить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рискогенность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обстановки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вокруг</a:t>
            </a:r>
            <a:r>
              <a:rPr sz="2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ребенка.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38883"/>
            <a:ext cx="5740908" cy="43053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254" rIns="0" bIns="0" rtlCol="0">
            <a:spAutoFit/>
          </a:bodyPr>
          <a:lstStyle/>
          <a:p>
            <a:pPr marL="767715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Нужно</a:t>
            </a:r>
            <a:r>
              <a:rPr spc="-215" dirty="0"/>
              <a:t> </a:t>
            </a:r>
            <a:r>
              <a:rPr dirty="0"/>
              <a:t>ли</a:t>
            </a:r>
            <a:r>
              <a:rPr spc="-200" dirty="0"/>
              <a:t> </a:t>
            </a:r>
            <a:r>
              <a:rPr spc="-45" dirty="0"/>
              <a:t>тестирование</a:t>
            </a:r>
            <a:r>
              <a:rPr spc="-245" dirty="0"/>
              <a:t> </a:t>
            </a:r>
            <a:r>
              <a:rPr spc="-45" dirty="0"/>
              <a:t>вашей</a:t>
            </a:r>
            <a:r>
              <a:rPr spc="-235" dirty="0"/>
              <a:t> </a:t>
            </a:r>
            <a:r>
              <a:rPr spc="-10" dirty="0"/>
              <a:t>семье?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90030" y="1833499"/>
            <a:ext cx="5543550" cy="3340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indent="-283210">
              <a:lnSpc>
                <a:spcPts val="2305"/>
              </a:lnSpc>
              <a:spcBef>
                <a:spcPts val="105"/>
              </a:spcBef>
              <a:buClr>
                <a:srgbClr val="E38312"/>
              </a:buClr>
              <a:buFont typeface="Wingdings"/>
              <a:buChar char=""/>
              <a:tabLst>
                <a:tab pos="29591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Да,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если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вы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понимаете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значимость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этой</a:t>
            </a:r>
            <a:endParaRPr sz="2000">
              <a:latin typeface="Times New Roman"/>
              <a:cs typeface="Times New Roman"/>
            </a:endParaRPr>
          </a:p>
          <a:p>
            <a:pPr marL="104139">
              <a:lnSpc>
                <a:spcPts val="2185"/>
              </a:lnSpc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проблемы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необходимость</a:t>
            </a:r>
            <a:r>
              <a:rPr sz="20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активных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действий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в</a:t>
            </a:r>
            <a:endParaRPr sz="2000">
              <a:latin typeface="Times New Roman"/>
              <a:cs typeface="Times New Roman"/>
            </a:endParaRPr>
          </a:p>
          <a:p>
            <a:pPr marL="104139">
              <a:lnSpc>
                <a:spcPts val="2280"/>
              </a:lnSpc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этой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ситуации.</a:t>
            </a:r>
            <a:endParaRPr sz="2000">
              <a:latin typeface="Times New Roman"/>
              <a:cs typeface="Times New Roman"/>
            </a:endParaRPr>
          </a:p>
          <a:p>
            <a:pPr marL="303530" indent="-290830">
              <a:lnSpc>
                <a:spcPts val="2280"/>
              </a:lnSpc>
              <a:spcBef>
                <a:spcPts val="1165"/>
              </a:spcBef>
              <a:buClr>
                <a:srgbClr val="E38312"/>
              </a:buClr>
              <a:buFont typeface="Wingdings"/>
              <a:buChar char=""/>
              <a:tabLst>
                <a:tab pos="303530" algn="l"/>
                <a:tab pos="460502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Вы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можете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сами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проявить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инициативу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04139" marR="401955">
              <a:lnSpc>
                <a:spcPts val="2160"/>
              </a:lnSpc>
              <a:spcBef>
                <a:spcPts val="150"/>
              </a:spcBef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предложить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ребенку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участвовать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социально-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психологическом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тестировании!</a:t>
            </a:r>
            <a:endParaRPr sz="2000">
              <a:latin typeface="Times New Roman"/>
              <a:cs typeface="Times New Roman"/>
            </a:endParaRPr>
          </a:p>
          <a:p>
            <a:pPr marL="302895" indent="-290195">
              <a:lnSpc>
                <a:spcPts val="2280"/>
              </a:lnSpc>
              <a:spcBef>
                <a:spcPts val="1120"/>
              </a:spcBef>
              <a:buClr>
                <a:srgbClr val="E38312"/>
              </a:buClr>
              <a:buFont typeface="Wingdings"/>
              <a:buChar char=""/>
              <a:tabLst>
                <a:tab pos="30289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стесняйтесь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этого,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любая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профилактика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  <a:p>
            <a:pPr marL="104139">
              <a:lnSpc>
                <a:spcPts val="2280"/>
              </a:lnSpc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ваших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интересах!</a:t>
            </a:r>
            <a:endParaRPr sz="2000">
              <a:latin typeface="Times New Roman"/>
              <a:cs typeface="Times New Roman"/>
            </a:endParaRPr>
          </a:p>
          <a:p>
            <a:pPr marL="1082040" marR="5080" indent="-934719">
              <a:lnSpc>
                <a:spcPts val="2160"/>
              </a:lnSpc>
              <a:spcBef>
                <a:spcPts val="1435"/>
              </a:spcBef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Помните:</a:t>
            </a:r>
            <a:r>
              <a:rPr sz="2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чем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раньше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вы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заметите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неладное,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тем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легче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будет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справиться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бедой!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40964" cy="17373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14090" y="304546"/>
            <a:ext cx="8136890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743710" marR="5080" indent="-1731645">
              <a:lnSpc>
                <a:spcPts val="4900"/>
              </a:lnSpc>
              <a:spcBef>
                <a:spcPts val="980"/>
              </a:spcBef>
            </a:pPr>
            <a:r>
              <a:rPr dirty="0"/>
              <a:t>2.</a:t>
            </a:r>
            <a:r>
              <a:rPr spc="-165" dirty="0"/>
              <a:t> </a:t>
            </a:r>
            <a:r>
              <a:rPr spc="-95" dirty="0"/>
              <a:t>Кто</a:t>
            </a:r>
            <a:r>
              <a:rPr spc="-170" dirty="0"/>
              <a:t> </a:t>
            </a:r>
            <a:r>
              <a:rPr spc="-75" dirty="0"/>
              <a:t>инициатор</a:t>
            </a:r>
            <a:r>
              <a:rPr spc="-150" dirty="0"/>
              <a:t> </a:t>
            </a:r>
            <a:r>
              <a:rPr dirty="0"/>
              <a:t>и</a:t>
            </a:r>
            <a:r>
              <a:rPr spc="-150" dirty="0"/>
              <a:t> </a:t>
            </a:r>
            <a:r>
              <a:rPr spc="-40" dirty="0"/>
              <a:t>разработчик единой</a:t>
            </a:r>
            <a:r>
              <a:rPr spc="-254" dirty="0"/>
              <a:t> </a:t>
            </a:r>
            <a:r>
              <a:rPr spc="-10" dirty="0"/>
              <a:t>методики?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7024" y="2448305"/>
            <a:ext cx="10535920" cy="33807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635" algn="ctr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«Единая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–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психологического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тестирования»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(ЕМ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СПТ)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разработана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соответствии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поручением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Государственного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антинаркотического комитета.</a:t>
            </a:r>
            <a:endParaRPr sz="24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  <a:spcBef>
                <a:spcPts val="1085"/>
              </a:spcBef>
            </a:pP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***</a:t>
            </a:r>
            <a:endParaRPr sz="2400">
              <a:latin typeface="Times New Roman"/>
              <a:cs typeface="Times New Roman"/>
            </a:endParaRPr>
          </a:p>
          <a:p>
            <a:pPr marL="1270" algn="ctr">
              <a:lnSpc>
                <a:spcPts val="2735"/>
              </a:lnSpc>
              <a:spcBef>
                <a:spcPts val="1105"/>
              </a:spcBef>
            </a:pP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социально-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психологического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тестирования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разрабатывалась</a:t>
            </a:r>
            <a:endParaRPr sz="2400">
              <a:latin typeface="Times New Roman"/>
              <a:cs typeface="Times New Roman"/>
            </a:endParaRPr>
          </a:p>
          <a:p>
            <a:pPr marL="295910" marR="288290" algn="ctr">
              <a:lnSpc>
                <a:spcPct val="90000"/>
              </a:lnSpc>
              <a:spcBef>
                <a:spcPts val="14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специалистами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МГУ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им.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М.В.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Ломоносова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ФГБНУ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«Центр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защиты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прав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и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интересов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детей».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Апробировалась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течение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2018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–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2019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учебного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года.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В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апробации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участвовало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более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300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тысяч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обучающихся.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имеет положительные</a:t>
            </a:r>
            <a:r>
              <a:rPr sz="2400" spc="-1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экспертные</a:t>
            </a:r>
            <a:r>
              <a:rPr sz="2400" spc="-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заключения.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84497" y="410336"/>
            <a:ext cx="7614920" cy="200088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220979" marR="5080" indent="-208915">
              <a:lnSpc>
                <a:spcPts val="4900"/>
              </a:lnSpc>
              <a:spcBef>
                <a:spcPts val="980"/>
              </a:spcBef>
            </a:pPr>
            <a:r>
              <a:rPr dirty="0"/>
              <a:t>3.</a:t>
            </a:r>
            <a:r>
              <a:rPr spc="-204" dirty="0"/>
              <a:t> </a:t>
            </a:r>
            <a:r>
              <a:rPr spc="-60" dirty="0"/>
              <a:t>Зачем</a:t>
            </a:r>
            <a:r>
              <a:rPr spc="-215" dirty="0"/>
              <a:t> </a:t>
            </a:r>
            <a:r>
              <a:rPr spc="-50" dirty="0"/>
              <a:t>проводится</a:t>
            </a:r>
            <a:r>
              <a:rPr spc="-204" dirty="0"/>
              <a:t> </a:t>
            </a:r>
            <a:r>
              <a:rPr spc="-35" dirty="0"/>
              <a:t>массовое </a:t>
            </a:r>
            <a:r>
              <a:rPr spc="-65" dirty="0"/>
              <a:t>социально-</a:t>
            </a:r>
            <a:r>
              <a:rPr spc="-10" dirty="0"/>
              <a:t>психологическое</a:t>
            </a:r>
          </a:p>
          <a:p>
            <a:pPr marL="1958975">
              <a:lnSpc>
                <a:spcPts val="4875"/>
              </a:lnSpc>
            </a:pPr>
            <a:r>
              <a:rPr spc="-10" dirty="0"/>
              <a:t>тестирование?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17923" y="3187649"/>
            <a:ext cx="7245350" cy="238257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065" marR="5080" algn="ctr">
              <a:lnSpc>
                <a:spcPct val="90000"/>
              </a:lnSpc>
              <a:spcBef>
                <a:spcPts val="434"/>
              </a:spcBef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Для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 err="1">
                <a:solidFill>
                  <a:srgbClr val="404040"/>
                </a:solidFill>
                <a:latin typeface="Times New Roman"/>
                <a:cs typeface="Times New Roman"/>
              </a:rPr>
              <a:t>построения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 err="1" smtClean="0">
                <a:solidFill>
                  <a:srgbClr val="404040"/>
                </a:solidFill>
                <a:latin typeface="Times New Roman"/>
                <a:cs typeface="Times New Roman"/>
              </a:rPr>
              <a:t>научно</a:t>
            </a:r>
            <a:r>
              <a:rPr lang="ru-RU" sz="2800" spc="-10" dirty="0" smtClean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ru-RU" sz="2800" spc="-45" dirty="0" smtClean="0">
                <a:solidFill>
                  <a:srgbClr val="404040"/>
                </a:solidFill>
                <a:latin typeface="Times New Roman"/>
                <a:cs typeface="Times New Roman"/>
              </a:rPr>
              <a:t>- </a:t>
            </a:r>
            <a:r>
              <a:rPr sz="2800" spc="-10" dirty="0" err="1" smtClean="0">
                <a:solidFill>
                  <a:srgbClr val="404040"/>
                </a:solidFill>
                <a:latin typeface="Times New Roman"/>
                <a:cs typeface="Times New Roman"/>
              </a:rPr>
              <a:t>обоснованной</a:t>
            </a:r>
            <a:r>
              <a:rPr sz="2800" spc="-70" dirty="0" smtClean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работы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с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детьми</a:t>
            </a:r>
            <a:r>
              <a:rPr sz="28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8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родителями</a:t>
            </a:r>
            <a:r>
              <a:rPr sz="28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8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снижению</a:t>
            </a:r>
            <a:r>
              <a:rPr sz="28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негативных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явлений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8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подростково-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молодежной</a:t>
            </a:r>
            <a:r>
              <a:rPr sz="28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среде,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приобщения</a:t>
            </a:r>
            <a:r>
              <a:rPr sz="28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наркотическим</a:t>
            </a:r>
            <a:r>
              <a:rPr sz="28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средствам</a:t>
            </a:r>
            <a:r>
              <a:rPr sz="28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и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психотропным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веществам.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808" y="190500"/>
            <a:ext cx="3320796" cy="61188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9413" y="255524"/>
            <a:ext cx="9401810" cy="134302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5080" indent="537845">
              <a:lnSpc>
                <a:spcPts val="3260"/>
              </a:lnSpc>
              <a:spcBef>
                <a:spcPts val="695"/>
              </a:spcBef>
            </a:pPr>
            <a:r>
              <a:rPr sz="3200" dirty="0"/>
              <a:t>4.</a:t>
            </a:r>
            <a:r>
              <a:rPr sz="3200" spc="-114" dirty="0"/>
              <a:t> </a:t>
            </a:r>
            <a:r>
              <a:rPr sz="3200" dirty="0"/>
              <a:t>На</a:t>
            </a:r>
            <a:r>
              <a:rPr sz="3200" spc="-100" dirty="0"/>
              <a:t> </a:t>
            </a:r>
            <a:r>
              <a:rPr sz="3200" spc="-45" dirty="0"/>
              <a:t>основании</a:t>
            </a:r>
            <a:r>
              <a:rPr sz="3200" spc="-135" dirty="0"/>
              <a:t> </a:t>
            </a:r>
            <a:r>
              <a:rPr sz="3200" spc="-100" dirty="0"/>
              <a:t>какого</a:t>
            </a:r>
            <a:r>
              <a:rPr sz="3200" spc="-150" dirty="0"/>
              <a:t> </a:t>
            </a:r>
            <a:r>
              <a:rPr sz="3200" spc="-55" dirty="0"/>
              <a:t>документа</a:t>
            </a:r>
            <a:r>
              <a:rPr sz="3200" spc="-145" dirty="0"/>
              <a:t> </a:t>
            </a:r>
            <a:r>
              <a:rPr sz="3200" spc="-110" dirty="0"/>
              <a:t>будут</a:t>
            </a:r>
            <a:r>
              <a:rPr sz="3200" spc="-135" dirty="0"/>
              <a:t> </a:t>
            </a:r>
            <a:r>
              <a:rPr sz="3200" spc="-10" dirty="0"/>
              <a:t>даваться </a:t>
            </a:r>
            <a:r>
              <a:rPr sz="3200" spc="-60" dirty="0"/>
              <a:t>разъяснения</a:t>
            </a:r>
            <a:r>
              <a:rPr sz="3200" spc="-105" dirty="0"/>
              <a:t> </a:t>
            </a:r>
            <a:r>
              <a:rPr sz="3200" spc="-50" dirty="0"/>
              <a:t>относительно</a:t>
            </a:r>
            <a:r>
              <a:rPr sz="3200" spc="-114" dirty="0"/>
              <a:t> </a:t>
            </a:r>
            <a:r>
              <a:rPr sz="3200" spc="-40" dirty="0"/>
              <a:t>Единой</a:t>
            </a:r>
            <a:r>
              <a:rPr sz="3200" spc="-105" dirty="0"/>
              <a:t> </a:t>
            </a:r>
            <a:r>
              <a:rPr sz="3200" spc="-70" dirty="0"/>
              <a:t>методики</a:t>
            </a:r>
            <a:r>
              <a:rPr sz="3200" spc="-105" dirty="0"/>
              <a:t> </a:t>
            </a:r>
            <a:r>
              <a:rPr sz="3200" spc="-10" dirty="0"/>
              <a:t>социально</a:t>
            </a:r>
            <a:endParaRPr sz="3200"/>
          </a:p>
          <a:p>
            <a:pPr marL="1924050">
              <a:lnSpc>
                <a:spcPts val="3254"/>
              </a:lnSpc>
            </a:pPr>
            <a:r>
              <a:rPr sz="3200" spc="-75" dirty="0"/>
              <a:t>психологического</a:t>
            </a:r>
            <a:r>
              <a:rPr sz="3200" spc="-90" dirty="0"/>
              <a:t> </a:t>
            </a:r>
            <a:r>
              <a:rPr sz="3200" spc="-10" dirty="0"/>
              <a:t>тестирования?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236589" y="2325115"/>
            <a:ext cx="5631815" cy="269621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90525" marR="382905" indent="-2540" algn="ctr">
              <a:lnSpc>
                <a:spcPct val="90000"/>
              </a:lnSpc>
              <a:spcBef>
                <a:spcPts val="38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Все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ответы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будут</a:t>
            </a:r>
            <a:r>
              <a:rPr sz="24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даваться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основе официального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Руководства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по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использованию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методики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социально-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психологического</a:t>
            </a:r>
            <a:r>
              <a:rPr sz="24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тестирования, утвержденного</a:t>
            </a:r>
            <a:r>
              <a:rPr sz="24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Департаментом</a:t>
            </a:r>
            <a:endParaRPr sz="2400">
              <a:latin typeface="Times New Roman"/>
              <a:cs typeface="Times New Roman"/>
            </a:endParaRPr>
          </a:p>
          <a:p>
            <a:pPr marL="12065" marR="5080" algn="ctr">
              <a:lnSpc>
                <a:spcPts val="2590"/>
              </a:lnSpc>
              <a:spcBef>
                <a:spcPts val="40"/>
              </a:spcBef>
            </a:pP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государственной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политики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сфере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защиты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прав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детей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Министерства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просвещения Российской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Федерации.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642872"/>
            <a:ext cx="6215634" cy="46642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37358"/>
            <a:ext cx="5430011" cy="51206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1424" rIns="0" bIns="0" rtlCol="0">
            <a:spAutoFit/>
          </a:bodyPr>
          <a:lstStyle/>
          <a:p>
            <a:pPr marL="1251585" marR="5080" indent="429259">
              <a:lnSpc>
                <a:spcPts val="3670"/>
              </a:lnSpc>
              <a:spcBef>
                <a:spcPts val="760"/>
              </a:spcBef>
            </a:pPr>
            <a:r>
              <a:rPr sz="3600" dirty="0"/>
              <a:t>5.</a:t>
            </a:r>
            <a:r>
              <a:rPr sz="3600" spc="-195" dirty="0"/>
              <a:t> </a:t>
            </a:r>
            <a:r>
              <a:rPr sz="3600" dirty="0"/>
              <a:t>На</a:t>
            </a:r>
            <a:r>
              <a:rPr sz="3600" spc="-150" dirty="0"/>
              <a:t> </a:t>
            </a:r>
            <a:r>
              <a:rPr sz="3600" spc="-35" dirty="0"/>
              <a:t>что</a:t>
            </a:r>
            <a:r>
              <a:rPr sz="3600" spc="-145" dirty="0"/>
              <a:t> </a:t>
            </a:r>
            <a:r>
              <a:rPr sz="3600" spc="-60" dirty="0"/>
              <a:t>направлена</a:t>
            </a:r>
            <a:r>
              <a:rPr sz="3600" spc="-165" dirty="0"/>
              <a:t> </a:t>
            </a:r>
            <a:r>
              <a:rPr sz="3600" spc="-75" dirty="0"/>
              <a:t>методика</a:t>
            </a:r>
            <a:r>
              <a:rPr sz="3600" spc="-150" dirty="0"/>
              <a:t> </a:t>
            </a:r>
            <a:r>
              <a:rPr sz="3600" spc="-10" dirty="0"/>
              <a:t>социально- </a:t>
            </a:r>
            <a:r>
              <a:rPr sz="3600" spc="-75" dirty="0"/>
              <a:t>психологического</a:t>
            </a:r>
            <a:r>
              <a:rPr sz="3600" spc="-150" dirty="0"/>
              <a:t> </a:t>
            </a:r>
            <a:r>
              <a:rPr sz="3600" spc="-50" dirty="0"/>
              <a:t>тестирования,</a:t>
            </a:r>
            <a:r>
              <a:rPr sz="3600" spc="-175" dirty="0"/>
              <a:t> </a:t>
            </a:r>
            <a:r>
              <a:rPr sz="3600" dirty="0"/>
              <a:t>в</a:t>
            </a:r>
            <a:r>
              <a:rPr sz="3600" spc="-175" dirty="0"/>
              <a:t> </a:t>
            </a:r>
            <a:r>
              <a:rPr sz="3600" spc="-10" dirty="0"/>
              <a:t>чем</a:t>
            </a:r>
            <a:r>
              <a:rPr sz="3600" spc="-160" dirty="0"/>
              <a:t> </a:t>
            </a:r>
            <a:r>
              <a:rPr sz="3600" dirty="0"/>
              <a:t>ее</a:t>
            </a:r>
            <a:r>
              <a:rPr sz="3600" spc="-145" dirty="0"/>
              <a:t> </a:t>
            </a:r>
            <a:r>
              <a:rPr sz="3600" spc="-10" dirty="0"/>
              <a:t>суть?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6344158" y="2139442"/>
            <a:ext cx="5499100" cy="3522345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15"/>
              </a:spcBef>
            </a:pP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оценивает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детей!</a:t>
            </a:r>
            <a:endParaRPr sz="2400">
              <a:latin typeface="Times New Roman"/>
              <a:cs typeface="Times New Roman"/>
            </a:endParaRPr>
          </a:p>
          <a:p>
            <a:pPr marL="255904" marR="250190" algn="ctr">
              <a:lnSpc>
                <a:spcPct val="90000"/>
              </a:lnSpc>
              <a:spcBef>
                <a:spcPts val="140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При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работе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ней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подростки,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юноши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девушки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сами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оценивают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социально-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условия,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которых находятся.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735"/>
              </a:lnSpc>
              <a:spcBef>
                <a:spcPts val="1100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Это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опрос,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выявляющий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мнения,</a:t>
            </a:r>
            <a:endParaRPr sz="2400">
              <a:latin typeface="Times New Roman"/>
              <a:cs typeface="Times New Roman"/>
            </a:endParaRPr>
          </a:p>
          <a:p>
            <a:pPr marL="12065" marR="5080" indent="-2540" algn="ctr">
              <a:lnSpc>
                <a:spcPts val="2590"/>
              </a:lnSpc>
              <a:spcBef>
                <a:spcPts val="185"/>
              </a:spcBef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представления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позиции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обучающихся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относительно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их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самих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обстоятельств,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в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которых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они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находятся.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6014" rIns="0" bIns="0" rtlCol="0">
            <a:spAutoFit/>
          </a:bodyPr>
          <a:lstStyle/>
          <a:p>
            <a:pPr marL="1289685" marR="5080" indent="1289050">
              <a:lnSpc>
                <a:spcPts val="4079"/>
              </a:lnSpc>
              <a:spcBef>
                <a:spcPts val="830"/>
              </a:spcBef>
            </a:pPr>
            <a:r>
              <a:rPr sz="4000" dirty="0"/>
              <a:t>6.</a:t>
            </a:r>
            <a:r>
              <a:rPr sz="4000" spc="-180" dirty="0"/>
              <a:t> </a:t>
            </a:r>
            <a:r>
              <a:rPr sz="4000" spc="-50" dirty="0"/>
              <a:t>Выявляет</a:t>
            </a:r>
            <a:r>
              <a:rPr sz="4000" spc="-180" dirty="0"/>
              <a:t> </a:t>
            </a:r>
            <a:r>
              <a:rPr sz="4000" dirty="0"/>
              <a:t>ли</a:t>
            </a:r>
            <a:r>
              <a:rPr sz="4000" spc="-165" dirty="0"/>
              <a:t> </a:t>
            </a:r>
            <a:r>
              <a:rPr sz="4000" spc="-75" dirty="0"/>
              <a:t>методика</a:t>
            </a:r>
            <a:r>
              <a:rPr sz="4000" spc="-175" dirty="0"/>
              <a:t> </a:t>
            </a:r>
            <a:r>
              <a:rPr sz="4000" spc="-25" dirty="0"/>
              <a:t>СПТ </a:t>
            </a:r>
            <a:r>
              <a:rPr sz="4000" spc="-75" dirty="0"/>
              <a:t>наркопотребление</a:t>
            </a:r>
            <a:r>
              <a:rPr sz="4000" spc="-175" dirty="0"/>
              <a:t> </a:t>
            </a:r>
            <a:r>
              <a:rPr sz="4000" dirty="0"/>
              <a:t>или</a:t>
            </a:r>
            <a:r>
              <a:rPr sz="4000" spc="-225" dirty="0"/>
              <a:t> </a:t>
            </a:r>
            <a:r>
              <a:rPr sz="4000" spc="-45" dirty="0"/>
              <a:t>наркозависимость?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49361" y="2562605"/>
            <a:ext cx="4280535" cy="335470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indent="-2540" algn="ctr">
              <a:lnSpc>
                <a:spcPct val="90000"/>
              </a:lnSpc>
              <a:spcBef>
                <a:spcPts val="385"/>
              </a:spcBef>
            </a:pP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может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быть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использована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для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формулировки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заключения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наркотической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иной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зависимости.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Она</a:t>
            </a:r>
            <a:endParaRPr sz="2400">
              <a:latin typeface="Times New Roman"/>
              <a:cs typeface="Times New Roman"/>
            </a:endParaRPr>
          </a:p>
          <a:p>
            <a:pPr marL="88900" marR="80645" indent="687070">
              <a:lnSpc>
                <a:spcPts val="2590"/>
              </a:lnSpc>
              <a:spcBef>
                <a:spcPts val="40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выявляет</a:t>
            </a:r>
            <a:r>
              <a:rPr sz="24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социально- психологические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предпосылки,</a:t>
            </a:r>
            <a:endParaRPr sz="2400">
              <a:latin typeface="Times New Roman"/>
              <a:cs typeface="Times New Roman"/>
            </a:endParaRPr>
          </a:p>
          <a:p>
            <a:pPr marL="520065" marR="515620" indent="3175" algn="ctr">
              <a:lnSpc>
                <a:spcPts val="2590"/>
              </a:lnSpc>
              <a:spcBef>
                <a:spcPts val="5"/>
              </a:spcBef>
            </a:pP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которые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определенных обстоятельствах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могут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спровоцировать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желание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560"/>
              </a:lnSpc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попробовать</a:t>
            </a:r>
            <a:r>
              <a:rPr sz="2400" spc="-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наркотик.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" y="2014726"/>
            <a:ext cx="7851648" cy="48432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6014" rIns="0" bIns="0" rtlCol="0">
            <a:spAutoFit/>
          </a:bodyPr>
          <a:lstStyle/>
          <a:p>
            <a:pPr marL="2247900" marR="5080" indent="-1329055">
              <a:lnSpc>
                <a:spcPts val="4079"/>
              </a:lnSpc>
              <a:spcBef>
                <a:spcPts val="830"/>
              </a:spcBef>
            </a:pPr>
            <a:r>
              <a:rPr sz="4000" dirty="0"/>
              <a:t>7.</a:t>
            </a:r>
            <a:r>
              <a:rPr sz="4000" spc="-180" dirty="0"/>
              <a:t> </a:t>
            </a:r>
            <a:r>
              <a:rPr sz="4000" spc="-105" dirty="0"/>
              <a:t>Кто</a:t>
            </a:r>
            <a:r>
              <a:rPr sz="4000" spc="-145" dirty="0"/>
              <a:t> </a:t>
            </a:r>
            <a:r>
              <a:rPr sz="4000" spc="-80" dirty="0"/>
              <a:t>может</a:t>
            </a:r>
            <a:r>
              <a:rPr sz="4000" spc="-160" dirty="0"/>
              <a:t> </a:t>
            </a:r>
            <a:r>
              <a:rPr sz="4000" spc="-65" dirty="0"/>
              <a:t>дать</a:t>
            </a:r>
            <a:r>
              <a:rPr sz="4000" spc="-160" dirty="0"/>
              <a:t> </a:t>
            </a:r>
            <a:r>
              <a:rPr sz="4000" spc="-70" dirty="0"/>
              <a:t>заключение</a:t>
            </a:r>
            <a:r>
              <a:rPr sz="4000" spc="-165" dirty="0"/>
              <a:t> </a:t>
            </a:r>
            <a:r>
              <a:rPr sz="4000" dirty="0"/>
              <a:t>о</a:t>
            </a:r>
            <a:r>
              <a:rPr sz="4000" spc="-155" dirty="0"/>
              <a:t> </a:t>
            </a:r>
            <a:r>
              <a:rPr sz="4000" spc="-70" dirty="0"/>
              <a:t>том,</a:t>
            </a:r>
            <a:r>
              <a:rPr sz="4000" spc="-175" dirty="0"/>
              <a:t> </a:t>
            </a:r>
            <a:r>
              <a:rPr sz="4000" spc="-40" dirty="0"/>
              <a:t>что</a:t>
            </a:r>
            <a:r>
              <a:rPr sz="4000" spc="-160" dirty="0"/>
              <a:t> </a:t>
            </a:r>
            <a:r>
              <a:rPr sz="4000" spc="-25" dirty="0"/>
              <a:t>Ваш </a:t>
            </a:r>
            <a:r>
              <a:rPr sz="4000" spc="-55" dirty="0"/>
              <a:t>ребенок</a:t>
            </a:r>
            <a:r>
              <a:rPr sz="4000" spc="-180" dirty="0"/>
              <a:t> </a:t>
            </a:r>
            <a:r>
              <a:rPr sz="4000" spc="-65" dirty="0"/>
              <a:t>употребляет</a:t>
            </a:r>
            <a:r>
              <a:rPr sz="4000" spc="-180" dirty="0"/>
              <a:t> </a:t>
            </a:r>
            <a:r>
              <a:rPr sz="4000" spc="-10" dirty="0"/>
              <a:t>наркотики?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966208" y="2562605"/>
            <a:ext cx="7158355" cy="170815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065" marR="5080" indent="3175" algn="ctr">
              <a:lnSpc>
                <a:spcPct val="90000"/>
              </a:lnSpc>
              <a:spcBef>
                <a:spcPts val="385"/>
              </a:spcBef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Такое</a:t>
            </a:r>
            <a:r>
              <a:rPr sz="24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заключение</a:t>
            </a:r>
            <a:r>
              <a:rPr sz="24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может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дать</a:t>
            </a:r>
            <a:r>
              <a:rPr sz="24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только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врач-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нарколог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после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проведения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профилактического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медицинского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осмотра,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включающего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забор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анализ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биологического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материала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(кровь,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моча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т.д.)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4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использованием</a:t>
            </a:r>
            <a:endParaRPr sz="2400">
              <a:latin typeface="Times New Roman"/>
              <a:cs typeface="Times New Roman"/>
            </a:endParaRPr>
          </a:p>
          <a:p>
            <a:pPr marL="1270" algn="ctr">
              <a:lnSpc>
                <a:spcPts val="2590"/>
              </a:lnSpc>
            </a:pP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химико-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токсикологического</a:t>
            </a:r>
            <a:r>
              <a:rPr sz="2400" spc="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исследования.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6780" y="2260092"/>
            <a:ext cx="3867912" cy="38663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5528" y="182067"/>
            <a:ext cx="9129395" cy="150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3995"/>
              </a:lnSpc>
              <a:spcBef>
                <a:spcPts val="100"/>
              </a:spcBef>
            </a:pPr>
            <a:r>
              <a:rPr sz="3600" dirty="0"/>
              <a:t>8.</a:t>
            </a:r>
            <a:r>
              <a:rPr sz="3600" spc="-200" dirty="0"/>
              <a:t> </a:t>
            </a:r>
            <a:r>
              <a:rPr sz="3600" spc="-70" dirty="0"/>
              <a:t>Можно</a:t>
            </a:r>
            <a:r>
              <a:rPr sz="3600" spc="-155" dirty="0"/>
              <a:t> </a:t>
            </a:r>
            <a:r>
              <a:rPr sz="3600" dirty="0"/>
              <a:t>ли</a:t>
            </a:r>
            <a:r>
              <a:rPr sz="3600" spc="-155" dirty="0"/>
              <a:t> </a:t>
            </a:r>
            <a:r>
              <a:rPr sz="3600" spc="-75" dirty="0"/>
              <a:t>сказать,</a:t>
            </a:r>
            <a:r>
              <a:rPr sz="3600" spc="-150" dirty="0"/>
              <a:t> </a:t>
            </a:r>
            <a:r>
              <a:rPr sz="3600" spc="-35" dirty="0"/>
              <a:t>что</a:t>
            </a:r>
            <a:r>
              <a:rPr sz="3600" spc="-150" dirty="0"/>
              <a:t> </a:t>
            </a:r>
            <a:r>
              <a:rPr sz="3600" spc="-75" dirty="0"/>
              <a:t>методика</a:t>
            </a:r>
            <a:r>
              <a:rPr sz="3600" spc="-150" dirty="0"/>
              <a:t> </a:t>
            </a:r>
            <a:r>
              <a:rPr sz="3600" dirty="0"/>
              <a:t>СПТ</a:t>
            </a:r>
            <a:r>
              <a:rPr sz="3600" spc="-150" dirty="0"/>
              <a:t> </a:t>
            </a:r>
            <a:r>
              <a:rPr sz="3600" spc="-10" dirty="0"/>
              <a:t>изучает</a:t>
            </a:r>
            <a:endParaRPr sz="3600" dirty="0"/>
          </a:p>
          <a:p>
            <a:pPr marL="609600" marR="602615" indent="443230" algn="ctr">
              <a:lnSpc>
                <a:spcPts val="3670"/>
              </a:lnSpc>
              <a:spcBef>
                <a:spcPts val="340"/>
              </a:spcBef>
            </a:pPr>
            <a:r>
              <a:rPr sz="3600" spc="-70" dirty="0"/>
              <a:t>«глубинные</a:t>
            </a:r>
            <a:r>
              <a:rPr sz="3600" spc="-145" dirty="0"/>
              <a:t> </a:t>
            </a:r>
            <a:r>
              <a:rPr sz="3600" spc="-45" dirty="0"/>
              <a:t>психические</a:t>
            </a:r>
            <a:r>
              <a:rPr sz="3600" spc="-145" dirty="0"/>
              <a:t> </a:t>
            </a:r>
            <a:r>
              <a:rPr sz="3600" spc="-10" dirty="0"/>
              <a:t>проблемы» </a:t>
            </a:r>
            <a:r>
              <a:rPr sz="3600" spc="-65" dirty="0" err="1" smtClean="0"/>
              <a:t>обучающегося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288137" y="2408301"/>
            <a:ext cx="5589905" cy="3130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Нет.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является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ни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клинической,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ни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психиатрической.</a:t>
            </a:r>
            <a:endParaRPr sz="24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  <a:spcBef>
                <a:spcPts val="1400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Она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направлена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изучение</a:t>
            </a:r>
            <a:r>
              <a:rPr sz="24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глубинных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особенностей</a:t>
            </a:r>
            <a:r>
              <a:rPr sz="2400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психики.</a:t>
            </a:r>
            <a:r>
              <a:rPr sz="2400" spc="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Методика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оценивает</a:t>
            </a:r>
            <a:r>
              <a:rPr sz="2400" spc="-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степень</a:t>
            </a:r>
            <a:r>
              <a:rPr sz="24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неблагоприятности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условий,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которых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находится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ребенок,</a:t>
            </a:r>
            <a:r>
              <a:rPr sz="24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провоцирование</a:t>
            </a:r>
            <a:r>
              <a:rPr sz="24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ребенка</a:t>
            </a:r>
            <a:r>
              <a:rPr sz="24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пробе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наркотика</a:t>
            </a:r>
            <a:r>
              <a:rPr sz="24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этими</a:t>
            </a:r>
            <a:r>
              <a:rPr sz="24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условиями.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56503" y="2558795"/>
            <a:ext cx="6524244" cy="374599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1272</Words>
  <Application>Microsoft Office PowerPoint</Application>
  <PresentationFormat>Произвольный</PresentationFormat>
  <Paragraphs>116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20 основных вопросов и ответов о Единой методике социально- психологического тестирования (ЕМ СПТ)</vt:lpstr>
      <vt:lpstr>1. Что такое социально- психологическое тестирование?</vt:lpstr>
      <vt:lpstr>2. Кто инициатор и разработчик единой методики?</vt:lpstr>
      <vt:lpstr>3. Зачем проводится массовое социально-психологическое тестирование?</vt:lpstr>
      <vt:lpstr>4. На основании какого документа будут даваться разъяснения относительно Единой методики социально психологического тестирования?</vt:lpstr>
      <vt:lpstr>5. На что направлена методика социально- психологического тестирования, в чем ее суть?</vt:lpstr>
      <vt:lpstr>6. Выявляет ли методика СПТ наркопотребление или наркозависимость?</vt:lpstr>
      <vt:lpstr>7. Кто может дать заключение о том, что Ваш ребенок употребляет наркотики?</vt:lpstr>
      <vt:lpstr>8. Можно ли сказать, что методика СПТ изучает «глубинные психические проблемы» обучающегося</vt:lpstr>
      <vt:lpstr>9. Важно ли в каких условиях и в каком состоянии заполняется тест?</vt:lpstr>
      <vt:lpstr>10. В чем заключается конфиденциальность проведения тестирования?</vt:lpstr>
      <vt:lpstr>11. На основании чего делаются выводы в методике СПТ ?</vt:lpstr>
      <vt:lpstr>12. Что такое «факторы риска»?</vt:lpstr>
      <vt:lpstr>13. Что такое «факторы защиты»?</vt:lpstr>
      <vt:lpstr>14. Какова периодичность проведения СПТ?</vt:lpstr>
      <vt:lpstr>15. Как быть, если в 7 классе есть 12-летние дети, ведь тестирование начинается с 13 лет?</vt:lpstr>
      <vt:lpstr>16. Можно ли обмануть методику СПТ?</vt:lpstr>
      <vt:lpstr>17. Допускается ли прохождение повторного тестирования при получении неожиданных или недостоверных результатов?</vt:lpstr>
      <vt:lpstr>18. Какие результаты будут получены Вами и вашим ребенком после проведения тестирования?</vt:lpstr>
      <vt:lpstr>19. Какие результаты тестирования станут известны в образовательной организации?</vt:lpstr>
      <vt:lpstr>20. Могут ли результаты социально-психологического тестирования отрицательно повлиять на репутацию ребенка</vt:lpstr>
      <vt:lpstr>Нужно ли тестирование вашей семье?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 основных вопросов и ответов              о Единой методике социально-психологического тестирования  (ЕМ СПТ)</dc:title>
  <dc:creator>Пользователь Windows</dc:creator>
  <cp:lastModifiedBy>elena</cp:lastModifiedBy>
  <cp:revision>1</cp:revision>
  <dcterms:created xsi:type="dcterms:W3CDTF">2024-05-12T09:43:02Z</dcterms:created>
  <dcterms:modified xsi:type="dcterms:W3CDTF">2024-05-12T09:49:57Z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2024-05-12T00:00:00Z</vt:filetime>
  </property>
  <property fmtid="{D5CDD505-2E9C-101B-9397-08002B2CF9AE}" pid="5" name="Producer">
    <vt:lpwstr>Microsoft® PowerPoint® 2016</vt:lpwstr>
  </property>
</Properties>
</file>